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slides/slide15.xml" ContentType="application/vnd.openxmlformats-officedocument.presentationml.slide+xml"/>
  <Override PartName="/ppt/viewProps.xml" ContentType="application/vnd.openxmlformats-officedocument.presentationml.viewProps+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6.xml" ContentType="application/vnd.openxmlformats-officedocument.presentationml.slide+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17"/>
  </p:notesMasterIdLst>
  <p:sldIdLst>
    <p:sldId id="256" r:id="rId2"/>
    <p:sldId id="259" r:id="rId3"/>
    <p:sldId id="260" r:id="rId4"/>
    <p:sldId id="261" r:id="rId5"/>
    <p:sldId id="258" r:id="rId6"/>
    <p:sldId id="262" r:id="rId7"/>
    <p:sldId id="257"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02" autoAdjust="0"/>
    <p:restoredTop sz="94737" autoAdjust="0"/>
  </p:normalViewPr>
  <p:slideViewPr>
    <p:cSldViewPr snapToObjects="1">
      <p:cViewPr varScale="1">
        <p:scale>
          <a:sx n="121" d="100"/>
          <a:sy n="121" d="100"/>
        </p:scale>
        <p:origin x="-528"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4" Type="http://schemas.openxmlformats.org/officeDocument/2006/relationships/slide" Target="slides/slide13.xml"/><Relationship Id="rId20" Type="http://schemas.openxmlformats.org/officeDocument/2006/relationships/viewProps" Target="viewProps.xml"/><Relationship Id="rId4" Type="http://schemas.openxmlformats.org/officeDocument/2006/relationships/slide" Target="slides/slide3.xml"/><Relationship Id="rId21" Type="http://schemas.openxmlformats.org/officeDocument/2006/relationships/theme" Target="theme/theme1.xml"/><Relationship Id="rId22" Type="http://schemas.openxmlformats.org/officeDocument/2006/relationships/tableStyles" Target="tableStyles.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slide" Target="slides/slide15.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slide" Target="slides/slide14.xml"/><Relationship Id="rId12" Type="http://schemas.openxmlformats.org/officeDocument/2006/relationships/slide" Target="slides/slide11.xml"/><Relationship Id="rId17" Type="http://schemas.openxmlformats.org/officeDocument/2006/relationships/notesMaster" Target="notesMasters/notesMaster1.xml"/><Relationship Id="rId19" Type="http://schemas.openxmlformats.org/officeDocument/2006/relationships/presProps" Target="presProp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 Id="rId18" Type="http://schemas.openxmlformats.org/officeDocument/2006/relationships/printerSettings" Target="printerSettings/printerSettings1.bin"/></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75A2675-AAEB-7845-924B-809092062A64}" type="datetimeFigureOut">
              <a:rPr lang="en-US" smtClean="0"/>
              <a:pPr/>
              <a:t>5/12/11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C88EED4-0C1E-B440-8273-D0787AB30C39}"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C88EED4-0C1E-B440-8273-D0787AB30C39}"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C88EED4-0C1E-B440-8273-D0787AB30C39}" type="slidenum">
              <a:rPr lang="en-US" smtClean="0"/>
              <a:pPr/>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AU"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lang="en-US"/>
          </a:p>
        </p:txBody>
      </p:sp>
      <p:sp>
        <p:nvSpPr>
          <p:cNvPr id="4" name="Date Placeholder 3"/>
          <p:cNvSpPr>
            <a:spLocks noGrp="1"/>
          </p:cNvSpPr>
          <p:nvPr>
            <p:ph type="dt" sz="half" idx="10"/>
          </p:nvPr>
        </p:nvSpPr>
        <p:spPr/>
        <p:txBody>
          <a:bodyPr/>
          <a:lstStyle/>
          <a:p>
            <a:fld id="{1403BA5C-1A4D-F44F-B971-F5DF949441B6}" type="datetimeFigureOut">
              <a:rPr lang="en-US" smtClean="0"/>
              <a:pPr/>
              <a:t>5/12/11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39D2D5-AA18-0B49-8BD6-C9A27099CFC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1403BA5C-1A4D-F44F-B971-F5DF949441B6}" type="datetimeFigureOut">
              <a:rPr lang="en-US" smtClean="0"/>
              <a:pPr/>
              <a:t>5/12/11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39D2D5-AA18-0B49-8BD6-C9A27099CFC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AU"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1403BA5C-1A4D-F44F-B971-F5DF949441B6}" type="datetimeFigureOut">
              <a:rPr lang="en-US" smtClean="0"/>
              <a:pPr/>
              <a:t>5/12/11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39D2D5-AA18-0B49-8BD6-C9A27099CFC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idx="1"/>
          </p:nvPr>
        </p:nvSpPr>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1403BA5C-1A4D-F44F-B971-F5DF949441B6}" type="datetimeFigureOut">
              <a:rPr lang="en-US" smtClean="0"/>
              <a:pPr/>
              <a:t>5/12/11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39D2D5-AA18-0B49-8BD6-C9A27099CFC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AU"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smtClean="0"/>
              <a:t>Click to edit Master text styles</a:t>
            </a:r>
          </a:p>
        </p:txBody>
      </p:sp>
      <p:sp>
        <p:nvSpPr>
          <p:cNvPr id="4" name="Date Placeholder 3"/>
          <p:cNvSpPr>
            <a:spLocks noGrp="1"/>
          </p:cNvSpPr>
          <p:nvPr>
            <p:ph type="dt" sz="half" idx="10"/>
          </p:nvPr>
        </p:nvSpPr>
        <p:spPr/>
        <p:txBody>
          <a:bodyPr/>
          <a:lstStyle/>
          <a:p>
            <a:fld id="{1403BA5C-1A4D-F44F-B971-F5DF949441B6}" type="datetimeFigureOut">
              <a:rPr lang="en-US" smtClean="0"/>
              <a:pPr/>
              <a:t>5/12/11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39D2D5-AA18-0B49-8BD6-C9A27099CFC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Date Placeholder 4"/>
          <p:cNvSpPr>
            <a:spLocks noGrp="1"/>
          </p:cNvSpPr>
          <p:nvPr>
            <p:ph type="dt" sz="half" idx="10"/>
          </p:nvPr>
        </p:nvSpPr>
        <p:spPr/>
        <p:txBody>
          <a:bodyPr/>
          <a:lstStyle/>
          <a:p>
            <a:fld id="{1403BA5C-1A4D-F44F-B971-F5DF949441B6}" type="datetimeFigureOut">
              <a:rPr lang="en-US" smtClean="0"/>
              <a:pPr/>
              <a:t>5/12/11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39D2D5-AA18-0B49-8BD6-C9A27099CFC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AU"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7" name="Date Placeholder 6"/>
          <p:cNvSpPr>
            <a:spLocks noGrp="1"/>
          </p:cNvSpPr>
          <p:nvPr>
            <p:ph type="dt" sz="half" idx="10"/>
          </p:nvPr>
        </p:nvSpPr>
        <p:spPr/>
        <p:txBody>
          <a:bodyPr/>
          <a:lstStyle/>
          <a:p>
            <a:fld id="{1403BA5C-1A4D-F44F-B971-F5DF949441B6}" type="datetimeFigureOut">
              <a:rPr lang="en-US" smtClean="0"/>
              <a:pPr/>
              <a:t>5/12/11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A39D2D5-AA18-0B49-8BD6-C9A27099CFC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Date Placeholder 2"/>
          <p:cNvSpPr>
            <a:spLocks noGrp="1"/>
          </p:cNvSpPr>
          <p:nvPr>
            <p:ph type="dt" sz="half" idx="10"/>
          </p:nvPr>
        </p:nvSpPr>
        <p:spPr/>
        <p:txBody>
          <a:bodyPr/>
          <a:lstStyle/>
          <a:p>
            <a:fld id="{1403BA5C-1A4D-F44F-B971-F5DF949441B6}" type="datetimeFigureOut">
              <a:rPr lang="en-US" smtClean="0"/>
              <a:pPr/>
              <a:t>5/12/11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A39D2D5-AA18-0B49-8BD6-C9A27099CFC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403BA5C-1A4D-F44F-B971-F5DF949441B6}" type="datetimeFigureOut">
              <a:rPr lang="en-US" smtClean="0"/>
              <a:pPr/>
              <a:t>5/12/11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A39D2D5-AA18-0B49-8BD6-C9A27099CFC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AU"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1403BA5C-1A4D-F44F-B971-F5DF949441B6}" type="datetimeFigureOut">
              <a:rPr lang="en-US" smtClean="0"/>
              <a:pPr/>
              <a:t>5/12/11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39D2D5-AA18-0B49-8BD6-C9A27099CFC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AU"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1403BA5C-1A4D-F44F-B971-F5DF949441B6}" type="datetimeFigureOut">
              <a:rPr lang="en-US" smtClean="0"/>
              <a:pPr/>
              <a:t>5/12/11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39D2D5-AA18-0B49-8BD6-C9A27099CFC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AU"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03BA5C-1A4D-F44F-B971-F5DF949441B6}" type="datetimeFigureOut">
              <a:rPr lang="en-US" smtClean="0"/>
              <a:pPr/>
              <a:t>5/12/11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39D2D5-AA18-0B49-8BD6-C9A27099CFC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4" Type="http://schemas.openxmlformats.org/officeDocument/2006/relationships/image" Target="../media/image3.jpeg"/><Relationship Id="rId1" Type="http://schemas.openxmlformats.org/officeDocument/2006/relationships/slideLayout" Target="../slideLayouts/slideLayout4.xml"/><Relationship Id="rId2" Type="http://schemas.openxmlformats.org/officeDocument/2006/relationships/notesSlide" Target="../notesSlides/notesSlide1.xml"/><Relationship Id="rId3" Type="http://schemas.openxmlformats.org/officeDocument/2006/relationships/image" Target="../media/image2.jpeg"/></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3" Type="http://schemas.openxmlformats.org/officeDocument/2006/relationships/image" Target="../media/image5.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3"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kandinsky.comp-8.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p:txBody>
          <a:bodyPr>
            <a:noAutofit/>
          </a:bodyPr>
          <a:lstStyle/>
          <a:p>
            <a:r>
              <a:rPr lang="en-US" sz="6600" b="1" dirty="0" smtClean="0">
                <a:solidFill>
                  <a:schemeClr val="bg1"/>
                </a:solidFill>
                <a:effectLst>
                  <a:outerShdw dist="38100" dir="2700000">
                    <a:srgbClr val="000000"/>
                  </a:outerShdw>
                </a:effectLst>
              </a:rPr>
              <a:t>Modernism &amp; Poetry</a:t>
            </a:r>
            <a:endParaRPr lang="en-US" sz="6600" b="1" dirty="0">
              <a:solidFill>
                <a:schemeClr val="bg1"/>
              </a:solidFill>
              <a:effectLst>
                <a:outerShdw dist="38100" dir="2700000">
                  <a:srgbClr val="000000"/>
                </a:outerShdw>
              </a:effectLst>
            </a:endParaRPr>
          </a:p>
        </p:txBody>
      </p:sp>
      <p:sp>
        <p:nvSpPr>
          <p:cNvPr id="3" name="Subtitle 2"/>
          <p:cNvSpPr>
            <a:spLocks noGrp="1"/>
          </p:cNvSpPr>
          <p:nvPr>
            <p:ph type="subTitle" idx="1"/>
          </p:nvPr>
        </p:nvSpPr>
        <p:spPr/>
        <p:txBody>
          <a:bodyPr>
            <a:normAutofit/>
          </a:bodyPr>
          <a:lstStyle/>
          <a:p>
            <a:r>
              <a:rPr lang="en-US" sz="4800" b="1" dirty="0" smtClean="0">
                <a:solidFill>
                  <a:srgbClr val="FFFFFF"/>
                </a:solidFill>
                <a:effectLst>
                  <a:outerShdw dist="38100" dir="2700000">
                    <a:srgbClr val="000000">
                      <a:alpha val="98000"/>
                    </a:srgbClr>
                  </a:outerShdw>
                </a:effectLst>
              </a:rPr>
              <a:t>James Joyce</a:t>
            </a:r>
            <a:endParaRPr lang="en-US" sz="4800" b="1" dirty="0">
              <a:solidFill>
                <a:srgbClr val="FFFFFF"/>
              </a:solidFill>
              <a:effectLst>
                <a:outerShdw dist="38100" dir="2700000">
                  <a:srgbClr val="000000">
                    <a:alpha val="98000"/>
                  </a:srgbClr>
                </a:outerShdw>
              </a:effectLst>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james_joyce.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b="1" dirty="0" smtClean="0">
                <a:solidFill>
                  <a:srgbClr val="FFFFFF"/>
                </a:solidFill>
                <a:effectLst>
                  <a:outerShdw blurRad="50800" dist="38100" dir="2700000">
                    <a:srgbClr val="000000">
                      <a:alpha val="43000"/>
                    </a:srgbClr>
                  </a:outerShdw>
                </a:effectLst>
                <a:latin typeface="Marker Felt"/>
                <a:cs typeface="Marker Felt"/>
              </a:rPr>
              <a:t>James Joyce (1882-1941)</a:t>
            </a:r>
            <a:endParaRPr lang="en-US" b="1" dirty="0">
              <a:solidFill>
                <a:srgbClr val="FFFFFF"/>
              </a:solidFill>
              <a:effectLst>
                <a:outerShdw blurRad="50800" dist="38100" dir="2700000">
                  <a:srgbClr val="000000">
                    <a:alpha val="43000"/>
                  </a:srgbClr>
                </a:outerShdw>
              </a:effectLst>
              <a:latin typeface="Marker Felt"/>
              <a:cs typeface="Marker Felt"/>
            </a:endParaRPr>
          </a:p>
        </p:txBody>
      </p:sp>
      <p:sp>
        <p:nvSpPr>
          <p:cNvPr id="3" name="Content Placeholder 2"/>
          <p:cNvSpPr>
            <a:spLocks noGrp="1"/>
          </p:cNvSpPr>
          <p:nvPr>
            <p:ph idx="1"/>
          </p:nvPr>
        </p:nvSpPr>
        <p:spPr>
          <a:xfrm>
            <a:off x="304800" y="1600200"/>
            <a:ext cx="8534400" cy="4876800"/>
          </a:xfrm>
        </p:spPr>
        <p:txBody>
          <a:bodyPr>
            <a:normAutofit fontScale="47500" lnSpcReduction="20000"/>
          </a:bodyPr>
          <a:lstStyle/>
          <a:p>
            <a:pPr algn="just"/>
            <a:r>
              <a:rPr lang="en-US" b="1" dirty="0" smtClean="0">
                <a:solidFill>
                  <a:srgbClr val="FFFFFF"/>
                </a:solidFill>
                <a:effectLst>
                  <a:outerShdw dist="38100" dir="2700000">
                    <a:srgbClr val="000000"/>
                  </a:outerShdw>
                </a:effectLst>
                <a:latin typeface="Comic Sans MS"/>
                <a:cs typeface="Comic Sans MS"/>
              </a:rPr>
              <a:t>James Joyce was a Irish novelist and poet, considered to be one of the most influential writers in the modernist avant-garde of the early 20th century</a:t>
            </a:r>
          </a:p>
          <a:p>
            <a:pPr algn="just"/>
            <a:r>
              <a:rPr lang="en-US" b="1" dirty="0" smtClean="0">
                <a:solidFill>
                  <a:srgbClr val="FFFFFF"/>
                </a:solidFill>
                <a:effectLst>
                  <a:outerShdw dist="38100" dir="2700000">
                    <a:srgbClr val="000000"/>
                  </a:outerShdw>
                </a:effectLst>
                <a:latin typeface="Comic Sans MS"/>
                <a:cs typeface="Comic Sans MS"/>
              </a:rPr>
              <a:t>He is best known for </a:t>
            </a:r>
            <a:r>
              <a:rPr lang="en-US" b="1" i="1" u="sng" dirty="0" smtClean="0">
                <a:solidFill>
                  <a:srgbClr val="FFFFFF"/>
                </a:solidFill>
                <a:effectLst>
                  <a:outerShdw dist="38100" dir="2700000">
                    <a:srgbClr val="000000"/>
                  </a:outerShdw>
                </a:effectLst>
                <a:latin typeface="Comic Sans MS"/>
                <a:cs typeface="Comic Sans MS"/>
              </a:rPr>
              <a:t>Ulysses</a:t>
            </a:r>
            <a:r>
              <a:rPr lang="en-US" b="1" dirty="0" smtClean="0">
                <a:solidFill>
                  <a:srgbClr val="FFFFFF"/>
                </a:solidFill>
                <a:effectLst>
                  <a:outerShdw dist="38100" dir="2700000">
                    <a:srgbClr val="000000"/>
                  </a:outerShdw>
                </a:effectLst>
                <a:latin typeface="Comic Sans MS"/>
                <a:cs typeface="Comic Sans MS"/>
              </a:rPr>
              <a:t> (1922), a landmark novel which perfected his stream of consciousness technique.</a:t>
            </a:r>
          </a:p>
          <a:p>
            <a:pPr algn="just"/>
            <a:r>
              <a:rPr lang="en-US" b="1" dirty="0" smtClean="0">
                <a:solidFill>
                  <a:srgbClr val="FFFFFF"/>
                </a:solidFill>
                <a:effectLst>
                  <a:outerShdw dist="38100" dir="2700000">
                    <a:srgbClr val="000000"/>
                  </a:outerShdw>
                </a:effectLst>
                <a:latin typeface="Comic Sans MS"/>
                <a:cs typeface="Comic Sans MS"/>
              </a:rPr>
              <a:t>During his career Joyce suffered from rejections from publishers, suppression by censors, attacks by critics, and misunderstanding by readers. From 1902 Joyce led a nomadic life.</a:t>
            </a:r>
          </a:p>
          <a:p>
            <a:pPr algn="just"/>
            <a:r>
              <a:rPr lang="en-US" b="1" dirty="0" smtClean="0">
                <a:solidFill>
                  <a:srgbClr val="FFFFFF"/>
                </a:solidFill>
                <a:effectLst>
                  <a:outerShdw dist="38100" dir="2700000">
                    <a:srgbClr val="000000"/>
                  </a:outerShdw>
                </a:effectLst>
                <a:latin typeface="Comic Sans MS"/>
                <a:cs typeface="Comic Sans MS"/>
              </a:rPr>
              <a:t>Other major works are the short-story collection </a:t>
            </a:r>
            <a:r>
              <a:rPr lang="en-US" b="1" i="1" u="sng" dirty="0" smtClean="0">
                <a:solidFill>
                  <a:srgbClr val="FFFFFF"/>
                </a:solidFill>
                <a:effectLst>
                  <a:outerShdw dist="38100" dir="2700000">
                    <a:srgbClr val="000000"/>
                  </a:outerShdw>
                </a:effectLst>
                <a:latin typeface="Comic Sans MS"/>
                <a:cs typeface="Comic Sans MS"/>
              </a:rPr>
              <a:t>Dubliners</a:t>
            </a:r>
            <a:r>
              <a:rPr lang="en-US" b="1" dirty="0" smtClean="0">
                <a:solidFill>
                  <a:srgbClr val="FFFFFF"/>
                </a:solidFill>
                <a:effectLst>
                  <a:outerShdw dist="38100" dir="2700000">
                    <a:srgbClr val="000000"/>
                  </a:outerShdw>
                </a:effectLst>
                <a:latin typeface="Comic Sans MS"/>
                <a:cs typeface="Comic Sans MS"/>
              </a:rPr>
              <a:t> (1914) and the novel </a:t>
            </a:r>
            <a:r>
              <a:rPr lang="en-US" b="1" i="1" u="sng" dirty="0" smtClean="0">
                <a:solidFill>
                  <a:srgbClr val="FFFFFF"/>
                </a:solidFill>
                <a:effectLst>
                  <a:outerShdw dist="38100" dir="2700000">
                    <a:srgbClr val="000000"/>
                  </a:outerShdw>
                </a:effectLst>
                <a:latin typeface="Comic Sans MS"/>
                <a:cs typeface="Comic Sans MS"/>
              </a:rPr>
              <a:t>A Portrait of the Artist as a Young Man </a:t>
            </a:r>
            <a:r>
              <a:rPr lang="en-US" b="1" dirty="0" smtClean="0">
                <a:solidFill>
                  <a:srgbClr val="FFFFFF"/>
                </a:solidFill>
                <a:effectLst>
                  <a:outerShdw dist="38100" dir="2700000">
                    <a:srgbClr val="000000"/>
                  </a:outerShdw>
                </a:effectLst>
                <a:latin typeface="Comic Sans MS"/>
                <a:cs typeface="Comic Sans MS"/>
              </a:rPr>
              <a:t>(1916) and his complete oeuvre includes three books of poetry.</a:t>
            </a:r>
          </a:p>
          <a:p>
            <a:pPr algn="just"/>
            <a:r>
              <a:rPr lang="en-US" b="1" dirty="0" smtClean="0">
                <a:solidFill>
                  <a:srgbClr val="FFFFFF"/>
                </a:solidFill>
                <a:effectLst>
                  <a:outerShdw dist="38100" dir="2700000">
                    <a:srgbClr val="000000"/>
                  </a:outerShdw>
                </a:effectLst>
                <a:latin typeface="Comic Sans MS"/>
                <a:cs typeface="Comic Sans MS"/>
              </a:rPr>
              <a:t>In his early twenties he emigrated permanently to continental Europe, living in Trieste, Paris and Zurich. Though most of his adult life was spent abroad, Joyce's fictional universe does not extend beyond Dublin, and is populated largely by characters who closely resemble family members, enemies and friends from his time there; </a:t>
            </a:r>
            <a:r>
              <a:rPr lang="en-US" b="1" i="1" dirty="0" smtClean="0">
                <a:solidFill>
                  <a:srgbClr val="FFFFFF"/>
                </a:solidFill>
                <a:effectLst>
                  <a:outerShdw dist="38100" dir="2700000">
                    <a:srgbClr val="000000"/>
                  </a:outerShdw>
                </a:effectLst>
                <a:latin typeface="Comic Sans MS"/>
                <a:cs typeface="Comic Sans MS"/>
              </a:rPr>
              <a:t>Ulysses</a:t>
            </a:r>
            <a:r>
              <a:rPr lang="en-US" b="1" dirty="0" smtClean="0">
                <a:solidFill>
                  <a:srgbClr val="FFFFFF"/>
                </a:solidFill>
                <a:effectLst>
                  <a:outerShdw dist="38100" dir="2700000">
                    <a:srgbClr val="000000"/>
                  </a:outerShdw>
                </a:effectLst>
                <a:latin typeface="Comic Sans MS"/>
                <a:cs typeface="Comic Sans MS"/>
              </a:rPr>
              <a:t> in particular is set with precision in the streets and alleyways of the city.</a:t>
            </a:r>
          </a:p>
          <a:p>
            <a:pPr algn="just"/>
            <a:r>
              <a:rPr lang="en-US" b="1" dirty="0" smtClean="0">
                <a:solidFill>
                  <a:srgbClr val="FFFFFF"/>
                </a:solidFill>
                <a:effectLst>
                  <a:outerShdw dist="38100" dir="2700000">
                    <a:srgbClr val="000000"/>
                  </a:outerShdw>
                </a:effectLst>
                <a:latin typeface="Comic Sans MS"/>
                <a:cs typeface="Comic Sans MS"/>
              </a:rPr>
              <a:t>He was born in to a a lower-middle class family. He was educated by Jesuits at </a:t>
            </a:r>
            <a:r>
              <a:rPr lang="en-US" b="1" dirty="0" err="1" smtClean="0">
                <a:solidFill>
                  <a:srgbClr val="FFFFFF"/>
                </a:solidFill>
                <a:effectLst>
                  <a:outerShdw dist="38100" dir="2700000">
                    <a:srgbClr val="000000"/>
                  </a:outerShdw>
                </a:effectLst>
                <a:latin typeface="Comic Sans MS"/>
                <a:cs typeface="Comic Sans MS"/>
              </a:rPr>
              <a:t>Clongowes</a:t>
            </a:r>
            <a:r>
              <a:rPr lang="en-US" b="1" dirty="0" smtClean="0">
                <a:solidFill>
                  <a:srgbClr val="FFFFFF"/>
                </a:solidFill>
                <a:effectLst>
                  <a:outerShdw dist="38100" dir="2700000">
                    <a:srgbClr val="000000"/>
                  </a:outerShdw>
                </a:effectLst>
                <a:latin typeface="Comic Sans MS"/>
                <a:cs typeface="Comic Sans MS"/>
              </a:rPr>
              <a:t> Wood College, at </a:t>
            </a:r>
            <a:r>
              <a:rPr lang="en-US" b="1" dirty="0" err="1" smtClean="0">
                <a:solidFill>
                  <a:srgbClr val="FFFFFF"/>
                </a:solidFill>
                <a:effectLst>
                  <a:outerShdw dist="38100" dir="2700000">
                    <a:srgbClr val="000000"/>
                  </a:outerShdw>
                </a:effectLst>
                <a:latin typeface="Comic Sans MS"/>
                <a:cs typeface="Comic Sans MS"/>
              </a:rPr>
              <a:t>Clane</a:t>
            </a:r>
            <a:r>
              <a:rPr lang="en-US" b="1" dirty="0" smtClean="0">
                <a:solidFill>
                  <a:srgbClr val="FFFFFF"/>
                </a:solidFill>
                <a:effectLst>
                  <a:outerShdw dist="38100" dir="2700000">
                    <a:srgbClr val="000000"/>
                  </a:outerShdw>
                </a:effectLst>
                <a:latin typeface="Comic Sans MS"/>
                <a:cs typeface="Comic Sans MS"/>
              </a:rPr>
              <a:t>, and then at Belvedere College in Dublin (1893-97). In 1898 he entered the University College, Dublin.</a:t>
            </a:r>
          </a:p>
          <a:p>
            <a:pPr algn="just"/>
            <a:r>
              <a:rPr lang="en-US" b="1" dirty="0" smtClean="0">
                <a:solidFill>
                  <a:srgbClr val="FFFFFF"/>
                </a:solidFill>
                <a:effectLst>
                  <a:outerShdw dist="38100" dir="2700000">
                    <a:srgbClr val="000000"/>
                  </a:outerShdw>
                </a:effectLst>
                <a:latin typeface="Comic Sans MS"/>
                <a:cs typeface="Comic Sans MS"/>
              </a:rPr>
              <a:t> At the outset of the First World War, Joyce moved with his family to Zürich. In Zürich Joyce started to develop the early chapters of Ulysses, which was first published in France because of censorship troubles in the Great Britain and the United States, where the book became legally available only in 1933.After the fall of France in WWII, Joyce returned to Zürich, where he died on January 13, 1941</a:t>
            </a:r>
            <a:r>
              <a:rPr lang="en-US" b="1" dirty="0" smtClean="0">
                <a:solidFill>
                  <a:srgbClr val="FFFFFF"/>
                </a:solidFill>
                <a:latin typeface="Comic Sans MS"/>
                <a:cs typeface="Comic Sans MS"/>
              </a:rPr>
              <a:t>.</a:t>
            </a:r>
          </a:p>
          <a:p>
            <a:endParaRPr lang="en-US" b="1" dirty="0" smtClean="0"/>
          </a:p>
          <a:p>
            <a:endParaRPr lang="en-US" dirty="0">
              <a:solidFill>
                <a:srgbClr val="FFFFFF"/>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0" name="Picture 9" descr="wwi.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normAutofit fontScale="90000"/>
          </a:bodyPr>
          <a:lstStyle/>
          <a:p>
            <a:r>
              <a:rPr lang="en-AU" b="1" dirty="0" smtClean="0">
                <a:solidFill>
                  <a:srgbClr val="FFFFFF"/>
                </a:solidFill>
                <a:effectLst>
                  <a:outerShdw blurRad="50800" dist="38100" dir="2700000">
                    <a:srgbClr val="000000">
                      <a:alpha val="43000"/>
                    </a:srgbClr>
                  </a:outerShdw>
                </a:effectLst>
                <a:latin typeface="Marker Felt"/>
                <a:cs typeface="Marker Felt"/>
              </a:rPr>
              <a:t>I Hear an Army Charging Upon the Land </a:t>
            </a:r>
            <a:endParaRPr lang="en-US" b="1" dirty="0">
              <a:solidFill>
                <a:srgbClr val="FFFFFF"/>
              </a:solidFill>
              <a:effectLst>
                <a:outerShdw blurRad="50800" dist="38100" dir="2700000">
                  <a:srgbClr val="000000">
                    <a:alpha val="43000"/>
                  </a:srgbClr>
                </a:outerShdw>
              </a:effectLst>
              <a:latin typeface="Marker Felt"/>
              <a:cs typeface="Marker Felt"/>
            </a:endParaRPr>
          </a:p>
        </p:txBody>
      </p:sp>
      <p:sp>
        <p:nvSpPr>
          <p:cNvPr id="3" name="Content Placeholder 2"/>
          <p:cNvSpPr>
            <a:spLocks noGrp="1"/>
          </p:cNvSpPr>
          <p:nvPr>
            <p:ph sz="half" idx="1"/>
          </p:nvPr>
        </p:nvSpPr>
        <p:spPr>
          <a:xfrm>
            <a:off x="2590800" y="1600200"/>
            <a:ext cx="4038600" cy="4525963"/>
          </a:xfrm>
        </p:spPr>
        <p:txBody>
          <a:bodyPr>
            <a:normAutofit fontScale="40000" lnSpcReduction="20000"/>
          </a:bodyPr>
          <a:lstStyle/>
          <a:p>
            <a:pPr>
              <a:spcAft>
                <a:spcPts val="600"/>
              </a:spcAft>
              <a:buNone/>
            </a:pPr>
            <a:r>
              <a:rPr lang="en-US" b="1" dirty="0" smtClean="0">
                <a:solidFill>
                  <a:srgbClr val="FFFFFF"/>
                </a:solidFill>
                <a:effectLst>
                  <a:outerShdw dist="38100" dir="2700000">
                    <a:srgbClr val="000000"/>
                  </a:outerShdw>
                </a:effectLst>
                <a:latin typeface="Comic Sans MS"/>
                <a:cs typeface="Comic Sans MS"/>
              </a:rPr>
              <a:t>I hear an army charging upon the land,</a:t>
            </a:r>
          </a:p>
          <a:p>
            <a:pPr>
              <a:spcAft>
                <a:spcPts val="600"/>
              </a:spcAft>
              <a:buNone/>
            </a:pPr>
            <a:r>
              <a:rPr lang="en-US" b="1" dirty="0" smtClean="0">
                <a:solidFill>
                  <a:srgbClr val="FFFFFF"/>
                </a:solidFill>
                <a:effectLst>
                  <a:outerShdw dist="38100" dir="2700000">
                    <a:srgbClr val="000000"/>
                  </a:outerShdw>
                </a:effectLst>
                <a:latin typeface="Comic Sans MS"/>
                <a:cs typeface="Comic Sans MS"/>
              </a:rPr>
              <a:t>And the thunder of horses plunging, foam about their</a:t>
            </a:r>
          </a:p>
          <a:p>
            <a:pPr>
              <a:spcAft>
                <a:spcPts val="600"/>
              </a:spcAft>
              <a:buNone/>
            </a:pPr>
            <a:r>
              <a:rPr lang="en-US" b="1" dirty="0" smtClean="0">
                <a:solidFill>
                  <a:srgbClr val="FFFFFF"/>
                </a:solidFill>
                <a:effectLst>
                  <a:outerShdw dist="38100" dir="2700000">
                    <a:srgbClr val="000000"/>
                  </a:outerShdw>
                </a:effectLst>
                <a:latin typeface="Comic Sans MS"/>
                <a:cs typeface="Comic Sans MS"/>
              </a:rPr>
              <a:t>knees:</a:t>
            </a:r>
          </a:p>
          <a:p>
            <a:pPr>
              <a:spcAft>
                <a:spcPts val="600"/>
              </a:spcAft>
              <a:buNone/>
            </a:pPr>
            <a:r>
              <a:rPr lang="en-US" b="1" dirty="0" smtClean="0">
                <a:solidFill>
                  <a:srgbClr val="FFFFFF"/>
                </a:solidFill>
                <a:effectLst>
                  <a:outerShdw dist="38100" dir="2700000">
                    <a:srgbClr val="000000"/>
                  </a:outerShdw>
                </a:effectLst>
                <a:latin typeface="Comic Sans MS"/>
                <a:cs typeface="Comic Sans MS"/>
              </a:rPr>
              <a:t>Arrogant, in black armor, behind them stand,</a:t>
            </a:r>
          </a:p>
          <a:p>
            <a:pPr>
              <a:spcAft>
                <a:spcPts val="600"/>
              </a:spcAft>
              <a:buNone/>
            </a:pPr>
            <a:r>
              <a:rPr lang="en-US" b="1" dirty="0" smtClean="0">
                <a:solidFill>
                  <a:srgbClr val="FFFFFF"/>
                </a:solidFill>
                <a:effectLst>
                  <a:outerShdw dist="38100" dir="2700000">
                    <a:srgbClr val="000000"/>
                  </a:outerShdw>
                </a:effectLst>
                <a:latin typeface="Comic Sans MS"/>
                <a:cs typeface="Comic Sans MS"/>
              </a:rPr>
              <a:t>Disdaining the reins, with fluttering whips, the</a:t>
            </a:r>
          </a:p>
          <a:p>
            <a:pPr>
              <a:spcAft>
                <a:spcPts val="600"/>
              </a:spcAft>
              <a:buNone/>
            </a:pPr>
            <a:r>
              <a:rPr lang="en-US" b="1" dirty="0" smtClean="0">
                <a:solidFill>
                  <a:srgbClr val="FFFFFF"/>
                </a:solidFill>
                <a:effectLst>
                  <a:outerShdw dist="38100" dir="2700000">
                    <a:srgbClr val="000000"/>
                  </a:outerShdw>
                </a:effectLst>
                <a:latin typeface="Comic Sans MS"/>
                <a:cs typeface="Comic Sans MS"/>
              </a:rPr>
              <a:t>charioteers.</a:t>
            </a:r>
          </a:p>
          <a:p>
            <a:pPr>
              <a:spcAft>
                <a:spcPts val="600"/>
              </a:spcAft>
              <a:buNone/>
            </a:pPr>
            <a:r>
              <a:rPr lang="en-US" b="1" dirty="0" smtClean="0">
                <a:solidFill>
                  <a:srgbClr val="FFFFFF"/>
                </a:solidFill>
                <a:effectLst>
                  <a:outerShdw dist="38100" dir="2700000">
                    <a:srgbClr val="000000"/>
                  </a:outerShdw>
                </a:effectLst>
                <a:latin typeface="Comic Sans MS"/>
                <a:cs typeface="Comic Sans MS"/>
              </a:rPr>
              <a:t>They cry unto the night their battle-name</a:t>
            </a:r>
          </a:p>
          <a:p>
            <a:pPr>
              <a:spcAft>
                <a:spcPts val="600"/>
              </a:spcAft>
              <a:buNone/>
            </a:pPr>
            <a:r>
              <a:rPr lang="en-US" b="1" dirty="0" smtClean="0">
                <a:solidFill>
                  <a:srgbClr val="FFFFFF"/>
                </a:solidFill>
                <a:effectLst>
                  <a:outerShdw dist="38100" dir="2700000">
                    <a:srgbClr val="000000"/>
                  </a:outerShdw>
                </a:effectLst>
                <a:latin typeface="Comic Sans MS"/>
                <a:cs typeface="Comic Sans MS"/>
              </a:rPr>
              <a:t>I moan in sleep when I hear afar their whirling</a:t>
            </a:r>
          </a:p>
          <a:p>
            <a:pPr>
              <a:spcAft>
                <a:spcPts val="600"/>
              </a:spcAft>
              <a:buNone/>
            </a:pPr>
            <a:r>
              <a:rPr lang="en-US" b="1" dirty="0" smtClean="0">
                <a:solidFill>
                  <a:srgbClr val="FFFFFF"/>
                </a:solidFill>
                <a:effectLst>
                  <a:outerShdw dist="38100" dir="2700000">
                    <a:srgbClr val="000000"/>
                  </a:outerShdw>
                </a:effectLst>
                <a:latin typeface="Comic Sans MS"/>
                <a:cs typeface="Comic Sans MS"/>
              </a:rPr>
              <a:t>laughter.</a:t>
            </a:r>
          </a:p>
          <a:p>
            <a:pPr>
              <a:spcAft>
                <a:spcPts val="600"/>
              </a:spcAft>
              <a:buNone/>
            </a:pPr>
            <a:r>
              <a:rPr lang="en-US" b="1" dirty="0" smtClean="0">
                <a:solidFill>
                  <a:srgbClr val="FFFFFF"/>
                </a:solidFill>
                <a:effectLst>
                  <a:outerShdw dist="38100" dir="2700000">
                    <a:srgbClr val="000000"/>
                  </a:outerShdw>
                </a:effectLst>
                <a:latin typeface="Comic Sans MS"/>
                <a:cs typeface="Comic Sans MS"/>
              </a:rPr>
              <a:t>They cleave the gloom of dreams, a blinding flame.</a:t>
            </a:r>
          </a:p>
          <a:p>
            <a:pPr>
              <a:spcAft>
                <a:spcPts val="600"/>
              </a:spcAft>
              <a:buNone/>
            </a:pPr>
            <a:r>
              <a:rPr lang="en-US" b="1" dirty="0" smtClean="0">
                <a:solidFill>
                  <a:srgbClr val="FFFFFF"/>
                </a:solidFill>
                <a:effectLst>
                  <a:outerShdw dist="38100" dir="2700000">
                    <a:srgbClr val="000000"/>
                  </a:outerShdw>
                </a:effectLst>
                <a:latin typeface="Comic Sans MS"/>
                <a:cs typeface="Comic Sans MS"/>
              </a:rPr>
              <a:t>Clanging, clanging upon the heart as upon an anvil.</a:t>
            </a:r>
          </a:p>
          <a:p>
            <a:pPr>
              <a:spcAft>
                <a:spcPts val="600"/>
              </a:spcAft>
              <a:buNone/>
            </a:pPr>
            <a:r>
              <a:rPr lang="en-US" b="1" dirty="0" smtClean="0">
                <a:solidFill>
                  <a:srgbClr val="FFFFFF"/>
                </a:solidFill>
                <a:effectLst>
                  <a:outerShdw dist="38100" dir="2700000">
                    <a:srgbClr val="000000"/>
                  </a:outerShdw>
                </a:effectLst>
                <a:latin typeface="Comic Sans MS"/>
                <a:cs typeface="Comic Sans MS"/>
              </a:rPr>
              <a:t>They come shaking in triumph their long, green hair:</a:t>
            </a:r>
          </a:p>
          <a:p>
            <a:pPr>
              <a:spcAft>
                <a:spcPts val="600"/>
              </a:spcAft>
              <a:buNone/>
            </a:pPr>
            <a:r>
              <a:rPr lang="en-US" b="1" dirty="0" smtClean="0">
                <a:solidFill>
                  <a:srgbClr val="FFFFFF"/>
                </a:solidFill>
                <a:effectLst>
                  <a:outerShdw dist="38100" dir="2700000">
                    <a:srgbClr val="000000"/>
                  </a:outerShdw>
                </a:effectLst>
                <a:latin typeface="Comic Sans MS"/>
                <a:cs typeface="Comic Sans MS"/>
              </a:rPr>
              <a:t>They come out of the sea and run shouting by the</a:t>
            </a:r>
          </a:p>
          <a:p>
            <a:pPr>
              <a:spcAft>
                <a:spcPts val="600"/>
              </a:spcAft>
              <a:buNone/>
            </a:pPr>
            <a:r>
              <a:rPr lang="en-US" b="1" dirty="0" smtClean="0">
                <a:solidFill>
                  <a:srgbClr val="FFFFFF"/>
                </a:solidFill>
                <a:effectLst>
                  <a:outerShdw dist="38100" dir="2700000">
                    <a:srgbClr val="000000"/>
                  </a:outerShdw>
                </a:effectLst>
                <a:latin typeface="Comic Sans MS"/>
                <a:cs typeface="Comic Sans MS"/>
              </a:rPr>
              <a:t>shore.</a:t>
            </a:r>
          </a:p>
          <a:p>
            <a:pPr>
              <a:spcAft>
                <a:spcPts val="600"/>
              </a:spcAft>
              <a:buNone/>
            </a:pPr>
            <a:r>
              <a:rPr lang="en-US" b="1" dirty="0" smtClean="0">
                <a:solidFill>
                  <a:srgbClr val="FFFFFF"/>
                </a:solidFill>
                <a:effectLst>
                  <a:outerShdw dist="38100" dir="2700000">
                    <a:srgbClr val="000000"/>
                  </a:outerShdw>
                </a:effectLst>
                <a:latin typeface="Comic Sans MS"/>
                <a:cs typeface="Comic Sans MS"/>
              </a:rPr>
              <a:t>My heart, have you no wisdom thus to despair?</a:t>
            </a:r>
          </a:p>
          <a:p>
            <a:pPr>
              <a:spcAft>
                <a:spcPts val="600"/>
              </a:spcAft>
              <a:buNone/>
            </a:pPr>
            <a:r>
              <a:rPr lang="en-US" b="1" dirty="0" smtClean="0">
                <a:solidFill>
                  <a:srgbClr val="FFFFFF"/>
                </a:solidFill>
                <a:effectLst>
                  <a:outerShdw dist="38100" dir="2700000">
                    <a:srgbClr val="000000"/>
                  </a:outerShdw>
                </a:effectLst>
                <a:latin typeface="Comic Sans MS"/>
                <a:cs typeface="Comic Sans MS"/>
              </a:rPr>
              <a:t>My love, my love, my love, why have you left me</a:t>
            </a:r>
          </a:p>
          <a:p>
            <a:pPr>
              <a:spcAft>
                <a:spcPts val="600"/>
              </a:spcAft>
              <a:buNone/>
            </a:pPr>
            <a:r>
              <a:rPr lang="en-US" b="1" dirty="0" smtClean="0">
                <a:solidFill>
                  <a:srgbClr val="FFFFFF"/>
                </a:solidFill>
                <a:effectLst>
                  <a:outerShdw dist="38100" dir="2700000">
                    <a:srgbClr val="000000"/>
                  </a:outerShdw>
                </a:effectLst>
                <a:latin typeface="Comic Sans MS"/>
                <a:cs typeface="Comic Sans MS"/>
              </a:rPr>
              <a:t>alone?</a:t>
            </a:r>
            <a:r>
              <a:rPr lang="en-AU" dirty="0" smtClean="0"/>
              <a:t/>
            </a:r>
            <a:br>
              <a:rPr lang="en-AU" dirty="0" smtClean="0"/>
            </a:br>
            <a:endParaRPr lang="en-AU" dirty="0" smtClean="0"/>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Nightmare.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normAutofit/>
          </a:bodyPr>
          <a:lstStyle/>
          <a:p>
            <a:r>
              <a:rPr lang="en-US" sz="6600" b="1" dirty="0" smtClean="0">
                <a:solidFill>
                  <a:srgbClr val="FFFFFF"/>
                </a:solidFill>
                <a:effectLst>
                  <a:outerShdw blurRad="50800" dist="38100" dir="2700000">
                    <a:srgbClr val="000000">
                      <a:alpha val="43000"/>
                    </a:srgbClr>
                  </a:outerShdw>
                </a:effectLst>
                <a:latin typeface="Marker Felt"/>
                <a:cs typeface="Marker Felt"/>
              </a:rPr>
              <a:t>Analysis</a:t>
            </a:r>
            <a:endParaRPr lang="en-US" sz="6000" b="1" dirty="0">
              <a:solidFill>
                <a:srgbClr val="FFFFFF"/>
              </a:solidFill>
              <a:effectLst>
                <a:outerShdw blurRad="50800" dist="38100" dir="2700000">
                  <a:srgbClr val="000000">
                    <a:alpha val="43000"/>
                  </a:srgbClr>
                </a:outerShdw>
              </a:effectLst>
              <a:latin typeface="Marker Felt"/>
              <a:cs typeface="Marker Felt"/>
            </a:endParaRPr>
          </a:p>
        </p:txBody>
      </p:sp>
      <p:sp>
        <p:nvSpPr>
          <p:cNvPr id="3" name="Content Placeholder 2"/>
          <p:cNvSpPr>
            <a:spLocks noGrp="1"/>
          </p:cNvSpPr>
          <p:nvPr>
            <p:ph idx="1"/>
          </p:nvPr>
        </p:nvSpPr>
        <p:spPr/>
        <p:txBody>
          <a:bodyPr vert="horz" anchor="ctr">
            <a:normAutofit fontScale="40000" lnSpcReduction="20000"/>
          </a:bodyPr>
          <a:lstStyle/>
          <a:p>
            <a:pPr algn="just"/>
            <a:r>
              <a:rPr lang="en-US" b="1" dirty="0" smtClean="0">
                <a:solidFill>
                  <a:srgbClr val="FFFFFF"/>
                </a:solidFill>
                <a:effectLst>
                  <a:outerShdw dist="38100" dir="2700000">
                    <a:srgbClr val="000000"/>
                  </a:outerShdw>
                </a:effectLst>
                <a:latin typeface="Comic Sans MS"/>
                <a:cs typeface="Comic Sans MS"/>
              </a:rPr>
              <a:t>In "I Hear An Army" by James Joyce, the poet is perhaps re-telling a nightmare in which an army is approaching him on horses. Joyce uses surreal images to express his dream. Sound also appears to be vital to the understanding of the poem which is </a:t>
            </a:r>
            <a:r>
              <a:rPr lang="en-US" b="1" dirty="0" err="1" smtClean="0">
                <a:solidFill>
                  <a:srgbClr val="FFFFFF"/>
                </a:solidFill>
                <a:effectLst>
                  <a:outerShdw dist="38100" dir="2700000">
                    <a:srgbClr val="000000"/>
                  </a:outerShdw>
                </a:effectLst>
                <a:latin typeface="Comic Sans MS"/>
                <a:cs typeface="Comic Sans MS"/>
              </a:rPr>
              <a:t>emphasised</a:t>
            </a:r>
            <a:r>
              <a:rPr lang="en-US" b="1" dirty="0" smtClean="0">
                <a:solidFill>
                  <a:srgbClr val="FFFFFF"/>
                </a:solidFill>
                <a:effectLst>
                  <a:outerShdw dist="38100" dir="2700000">
                    <a:srgbClr val="000000"/>
                  </a:outerShdw>
                </a:effectLst>
                <a:latin typeface="Comic Sans MS"/>
                <a:cs typeface="Comic Sans MS"/>
              </a:rPr>
              <a:t> through the opening of “I hear” inviting the reader to use their listening sense. The poem also seems to have a musical nature with the use of repetition, onomatopoeia and assonance of long vowels (Clanging, blinding, flame, etc)</a:t>
            </a:r>
          </a:p>
          <a:p>
            <a:pPr algn="just"/>
            <a:r>
              <a:rPr lang="en-US" b="1" dirty="0" smtClean="0">
                <a:solidFill>
                  <a:srgbClr val="FFFFFF"/>
                </a:solidFill>
                <a:effectLst>
                  <a:outerShdw dist="38100" dir="2700000">
                    <a:srgbClr val="000000"/>
                  </a:outerShdw>
                </a:effectLst>
                <a:latin typeface="Comic Sans MS"/>
                <a:cs typeface="Comic Sans MS"/>
              </a:rPr>
              <a:t>But what is the nightmare about? Is it a nightmare of personal calamity, provoked by anxiety over the loss of a loved one ("my love, why have you left me alone")? Or is the nightmare a political prophecy of World War I? The poem was written in 1904, about ten years before "the Great War" began. In the years preceding the war, there was already rattling amongst the European military powers which alarmed citizens of all Western countries.</a:t>
            </a:r>
          </a:p>
          <a:p>
            <a:pPr algn="just"/>
            <a:r>
              <a:rPr lang="en-US" b="1" dirty="0" smtClean="0">
                <a:solidFill>
                  <a:srgbClr val="FFFFFF"/>
                </a:solidFill>
                <a:effectLst>
                  <a:outerShdw dist="38100" dir="2700000">
                    <a:srgbClr val="000000"/>
                  </a:outerShdw>
                </a:effectLst>
                <a:latin typeface="Comic Sans MS"/>
                <a:cs typeface="Comic Sans MS"/>
              </a:rPr>
              <a:t>In this poem, Joyce, as the poet-dreamer, feels terrified by the war. When he cries out, "My love . . . why have you left me/ alone?" the "love" he addresses, in this case, may be civilization in general.</a:t>
            </a:r>
          </a:p>
          <a:p>
            <a:pPr algn="just"/>
            <a:r>
              <a:rPr lang="en-US" b="1" dirty="0" smtClean="0">
                <a:solidFill>
                  <a:srgbClr val="FFFFFF"/>
                </a:solidFill>
                <a:effectLst>
                  <a:outerShdw dist="38100" dir="2700000">
                    <a:srgbClr val="000000"/>
                  </a:outerShdw>
                </a:effectLst>
                <a:latin typeface="Comic Sans MS"/>
                <a:cs typeface="Comic Sans MS"/>
              </a:rPr>
              <a:t>Rampaging charioteers, and thunder and lightning ("a blinding flame") conjure up visions of the end of the world as depicted in the Book of in The New Testament. Revelation describes how the angels of the Lord open up the gates to "the bottomless pit" and unleash "an army of two hundred thousand thousand horsemen" (Rev. 9:16-17) to slay all the sinners of the world. </a:t>
            </a:r>
          </a:p>
          <a:p>
            <a:pPr algn="just"/>
            <a:r>
              <a:rPr lang="en-US" b="1" dirty="0" smtClean="0">
                <a:solidFill>
                  <a:srgbClr val="FFFFFF"/>
                </a:solidFill>
                <a:effectLst>
                  <a:outerShdw dist="38100" dir="2700000">
                    <a:srgbClr val="000000"/>
                  </a:outerShdw>
                </a:effectLst>
                <a:latin typeface="Comic Sans MS"/>
                <a:cs typeface="Comic Sans MS"/>
              </a:rPr>
              <a:t>But these horrifying horsemen only destroy evil people, and therefore their ultimate purpose is noble. In contrast, it is hard to guess at the purpose of the demonic army in Joyce's poem, though at first glance they seem only intent on inciting mayhem and terror. Joyce could be suggesting that the war is like the end of the world, only there no good in that, as it is not for a noble purpose and will only bring </a:t>
            </a:r>
            <a:r>
              <a:rPr lang="en-US" b="1" dirty="0" smtClean="0">
                <a:effectLst>
                  <a:outerShdw dist="38100" dir="2700000">
                    <a:srgbClr val="000000"/>
                  </a:outerShdw>
                </a:effectLst>
                <a:latin typeface="Comic Sans MS"/>
                <a:cs typeface="Comic Sans MS"/>
              </a:rPr>
              <a:t>destruction. </a:t>
            </a:r>
            <a:endParaRPr lang="en-US" b="1" dirty="0">
              <a:effectLst>
                <a:outerShdw dist="38100" dir="2700000">
                  <a:srgbClr val="000000"/>
                </a:outerShdw>
              </a:effectLst>
              <a:latin typeface="Comic Sans MS"/>
              <a:cs typeface="Comic Sans M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Death Rides A Black Horse.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normAutofit/>
          </a:bodyPr>
          <a:lstStyle/>
          <a:p>
            <a:r>
              <a:rPr lang="en-US" sz="5400" b="1" dirty="0" smtClean="0">
                <a:solidFill>
                  <a:srgbClr val="FFFFFF"/>
                </a:solidFill>
                <a:effectLst>
                  <a:outerShdw blurRad="76200" dist="38100" dir="2700000">
                    <a:srgbClr val="000000">
                      <a:alpha val="43000"/>
                    </a:srgbClr>
                  </a:outerShdw>
                </a:effectLst>
                <a:latin typeface="Marker Felt"/>
                <a:cs typeface="Marker Felt"/>
              </a:rPr>
              <a:t>Further Analysis</a:t>
            </a:r>
            <a:endParaRPr lang="en-US" sz="5400" b="1" dirty="0">
              <a:solidFill>
                <a:srgbClr val="FFFFFF"/>
              </a:solidFill>
              <a:effectLst>
                <a:outerShdw blurRad="76200" dist="38100" dir="2700000">
                  <a:srgbClr val="000000">
                    <a:alpha val="43000"/>
                  </a:srgbClr>
                </a:outerShdw>
              </a:effectLst>
              <a:latin typeface="Marker Felt"/>
              <a:cs typeface="Marker Felt"/>
            </a:endParaRPr>
          </a:p>
        </p:txBody>
      </p:sp>
      <p:sp>
        <p:nvSpPr>
          <p:cNvPr id="3" name="Content Placeholder 2"/>
          <p:cNvSpPr>
            <a:spLocks noGrp="1"/>
          </p:cNvSpPr>
          <p:nvPr>
            <p:ph idx="1"/>
          </p:nvPr>
        </p:nvSpPr>
        <p:spPr/>
        <p:txBody>
          <a:bodyPr>
            <a:normAutofit fontScale="40000" lnSpcReduction="20000"/>
          </a:bodyPr>
          <a:lstStyle/>
          <a:p>
            <a:pPr algn="just"/>
            <a:r>
              <a:rPr lang="en-US" b="1" dirty="0" smtClean="0">
                <a:solidFill>
                  <a:srgbClr val="FFFFFF"/>
                </a:solidFill>
                <a:effectLst>
                  <a:outerShdw dist="38100" dir="2700000">
                    <a:srgbClr val="000000"/>
                  </a:outerShdw>
                </a:effectLst>
                <a:latin typeface="Comic Sans MS"/>
                <a:cs typeface="Comic Sans MS"/>
              </a:rPr>
              <a:t>Joyce uses many words that have “dark” and “negative” conations. Words such as “black”, “night” and “gloom”. Many of the words in the poem are demonic, predicting death and destruction. </a:t>
            </a:r>
          </a:p>
          <a:p>
            <a:pPr algn="just"/>
            <a:r>
              <a:rPr lang="en-US" b="1" dirty="0" smtClean="0">
                <a:solidFill>
                  <a:srgbClr val="FFFFFF"/>
                </a:solidFill>
                <a:effectLst>
                  <a:outerShdw dist="38100" dir="2700000">
                    <a:srgbClr val="000000"/>
                  </a:outerShdw>
                </a:effectLst>
                <a:latin typeface="Comic Sans MS"/>
                <a:cs typeface="Comic Sans MS"/>
              </a:rPr>
              <a:t>Horses are sometimes associated with demons since "witches [and even the devil himself] can easily change into horses”. Horses are also associated with death. Death often appears on horseback. For example, in Revelation 6:8 Death is depicted as riding a horse.</a:t>
            </a:r>
          </a:p>
          <a:p>
            <a:pPr algn="just"/>
            <a:r>
              <a:rPr lang="en-US" b="1" dirty="0" smtClean="0">
                <a:solidFill>
                  <a:srgbClr val="FFFFFF"/>
                </a:solidFill>
                <a:effectLst>
                  <a:outerShdw dist="38100" dir="2700000">
                    <a:srgbClr val="000000"/>
                  </a:outerShdw>
                </a:effectLst>
                <a:latin typeface="Comic Sans MS"/>
                <a:cs typeface="Comic Sans MS"/>
              </a:rPr>
              <a:t>The </a:t>
            </a:r>
            <a:r>
              <a:rPr lang="en-US" b="1" dirty="0" err="1" smtClean="0">
                <a:solidFill>
                  <a:srgbClr val="FFFFFF"/>
                </a:solidFill>
                <a:effectLst>
                  <a:outerShdw dist="38100" dir="2700000">
                    <a:srgbClr val="000000"/>
                  </a:outerShdw>
                </a:effectLst>
                <a:latin typeface="Comic Sans MS"/>
                <a:cs typeface="Comic Sans MS"/>
              </a:rPr>
              <a:t>colour</a:t>
            </a:r>
            <a:r>
              <a:rPr lang="en-US" b="1" dirty="0" smtClean="0">
                <a:solidFill>
                  <a:srgbClr val="FFFFFF"/>
                </a:solidFill>
                <a:effectLst>
                  <a:outerShdw dist="38100" dir="2700000">
                    <a:srgbClr val="000000"/>
                  </a:outerShdw>
                </a:effectLst>
                <a:latin typeface="Comic Sans MS"/>
                <a:cs typeface="Comic Sans MS"/>
              </a:rPr>
              <a:t> black is also associated with evil and is apparent throughout the poem (“black armor”, “night”).</a:t>
            </a:r>
          </a:p>
          <a:p>
            <a:pPr algn="just"/>
            <a:r>
              <a:rPr lang="en-US" b="1" dirty="0" smtClean="0">
                <a:solidFill>
                  <a:srgbClr val="FFFFFF"/>
                </a:solidFill>
                <a:effectLst>
                  <a:outerShdw dist="38100" dir="2700000">
                    <a:srgbClr val="000000"/>
                  </a:outerShdw>
                </a:effectLst>
                <a:latin typeface="Comic Sans MS"/>
                <a:cs typeface="Comic Sans MS"/>
              </a:rPr>
              <a:t>Also some words in the poem that usually have positive associations, have instead negative ones. The  sea usually has a positive effect as it originates life, however in the poem the horses come out of the sea on, delivering death instead, which is ironic. </a:t>
            </a:r>
          </a:p>
          <a:p>
            <a:pPr algn="just"/>
            <a:r>
              <a:rPr lang="en-US" b="1" dirty="0" smtClean="0">
                <a:solidFill>
                  <a:srgbClr val="FFFFFF"/>
                </a:solidFill>
                <a:effectLst>
                  <a:outerShdw dist="38100" dir="2700000">
                    <a:srgbClr val="000000"/>
                  </a:outerShdw>
                </a:effectLst>
                <a:latin typeface="Comic Sans MS"/>
                <a:cs typeface="Comic Sans MS"/>
              </a:rPr>
              <a:t>The assonance of long vowels ("clanging", "blinding", "flame", "cleave", "green", "sea") imitates a prolonged cry of pain from the person suffering the nightmare, or imitates the shrill battle cries of the horsemen. Onomatopoeic words are important here since they put you into the middle of the nightmare where you can hear the sound of the army and the anxiety of the dreamer.</a:t>
            </a:r>
          </a:p>
          <a:p>
            <a:pPr algn="just"/>
            <a:r>
              <a:rPr lang="en-US" b="1" dirty="0" smtClean="0">
                <a:solidFill>
                  <a:srgbClr val="FFFFFF"/>
                </a:solidFill>
                <a:effectLst>
                  <a:outerShdw dist="38100" dir="2700000">
                    <a:srgbClr val="000000"/>
                  </a:outerShdw>
                </a:effectLst>
                <a:latin typeface="Comic Sans MS"/>
                <a:cs typeface="Comic Sans MS"/>
              </a:rPr>
              <a:t>There is also quite a lot of repetition of words and phrases. The repetition of "my love, my love, my love" imitates the fast pounding heartbeat of the nightmare victim as well as emphasizing his earnestness. Other effective repetitions are "clanging, clanging" and the word "they" in "They cry", "They cleave", "They come". These repetitions highlight the military rhythm of the pounding hooves.</a:t>
            </a:r>
          </a:p>
          <a:p>
            <a:pPr algn="just"/>
            <a:r>
              <a:rPr lang="en-US" b="1" dirty="0" smtClean="0">
                <a:solidFill>
                  <a:srgbClr val="FFFFFF"/>
                </a:solidFill>
                <a:effectLst>
                  <a:outerShdw dist="38100" dir="2700000">
                    <a:srgbClr val="000000"/>
                  </a:outerShdw>
                </a:effectLst>
                <a:latin typeface="Comic Sans MS"/>
                <a:cs typeface="Comic Sans MS"/>
              </a:rPr>
              <a:t>The last word in the poem is "alone" on a line by itself, providing a feeling of utter desolation and embodying the meaning of the word and thus </a:t>
            </a:r>
            <a:r>
              <a:rPr lang="en-US" b="1" dirty="0" err="1" smtClean="0">
                <a:solidFill>
                  <a:srgbClr val="FFFFFF"/>
                </a:solidFill>
                <a:effectLst>
                  <a:outerShdw dist="38100" dir="2700000">
                    <a:srgbClr val="000000"/>
                  </a:outerShdw>
                </a:effectLst>
                <a:latin typeface="Comic Sans MS"/>
                <a:cs typeface="Comic Sans MS"/>
              </a:rPr>
              <a:t>emphasising</a:t>
            </a:r>
            <a:r>
              <a:rPr lang="en-US" b="1" dirty="0" smtClean="0">
                <a:solidFill>
                  <a:srgbClr val="FFFFFF"/>
                </a:solidFill>
                <a:effectLst>
                  <a:outerShdw dist="38100" dir="2700000">
                    <a:srgbClr val="000000"/>
                  </a:outerShdw>
                </a:effectLst>
                <a:latin typeface="Comic Sans MS"/>
                <a:cs typeface="Comic Sans MS"/>
              </a:rPr>
              <a:t> its meaning.</a:t>
            </a:r>
            <a:endParaRPr lang="en-US" b="1" dirty="0">
              <a:solidFill>
                <a:srgbClr val="FFFFFF"/>
              </a:solidFill>
              <a:effectLst>
                <a:outerShdw dist="38100" dir="2700000">
                  <a:srgbClr val="000000"/>
                </a:outerShdw>
              </a:effectLst>
              <a:latin typeface="Comic Sans MS"/>
              <a:cs typeface="Comic Sans MS"/>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modern_art.jpg"/>
          <p:cNvPicPr>
            <a:picLocks noChangeAspect="1"/>
          </p:cNvPicPr>
          <p:nvPr/>
        </p:nvPicPr>
        <p:blipFill>
          <a:blip r:embed="rId2"/>
          <a:stretch>
            <a:fillRect/>
          </a:stretch>
        </p:blipFill>
        <p:spPr>
          <a:xfrm>
            <a:off x="0" y="1"/>
            <a:ext cx="9144000" cy="6858000"/>
          </a:xfrm>
          <a:prstGeom prst="rect">
            <a:avLst/>
          </a:prstGeom>
        </p:spPr>
      </p:pic>
      <p:sp>
        <p:nvSpPr>
          <p:cNvPr id="2" name="Title 1"/>
          <p:cNvSpPr>
            <a:spLocks noGrp="1"/>
          </p:cNvSpPr>
          <p:nvPr>
            <p:ph type="title"/>
          </p:nvPr>
        </p:nvSpPr>
        <p:spPr/>
        <p:txBody>
          <a:bodyPr>
            <a:normAutofit/>
          </a:bodyPr>
          <a:lstStyle/>
          <a:p>
            <a:r>
              <a:rPr lang="en-US" sz="6600" b="1" dirty="0" smtClean="0">
                <a:solidFill>
                  <a:srgbClr val="FFFFFF"/>
                </a:solidFill>
                <a:effectLst>
                  <a:outerShdw blurRad="50800" dist="38100" dir="2700000">
                    <a:srgbClr val="000000">
                      <a:alpha val="43000"/>
                    </a:srgbClr>
                  </a:outerShdw>
                </a:effectLst>
                <a:latin typeface="Marker Felt"/>
                <a:cs typeface="Marker Felt"/>
              </a:rPr>
              <a:t>Activity: Bingo </a:t>
            </a:r>
            <a:endParaRPr lang="en-US" sz="6600" b="1" dirty="0">
              <a:solidFill>
                <a:srgbClr val="FFFFFF"/>
              </a:solidFill>
              <a:effectLst>
                <a:outerShdw blurRad="50800" dist="38100" dir="2700000">
                  <a:srgbClr val="000000">
                    <a:alpha val="43000"/>
                  </a:srgbClr>
                </a:outerShdw>
              </a:effectLst>
              <a:latin typeface="Marker Felt"/>
              <a:cs typeface="Marker Felt"/>
            </a:endParaRPr>
          </a:p>
        </p:txBody>
      </p:sp>
      <p:sp>
        <p:nvSpPr>
          <p:cNvPr id="3" name="Content Placeholder 2"/>
          <p:cNvSpPr>
            <a:spLocks noGrp="1"/>
          </p:cNvSpPr>
          <p:nvPr>
            <p:ph idx="1"/>
          </p:nvPr>
        </p:nvSpPr>
        <p:spPr/>
        <p:txBody>
          <a:bodyPr/>
          <a:lstStyle/>
          <a:p>
            <a:pPr algn="just"/>
            <a:r>
              <a:rPr lang="en-US" b="1" dirty="0" smtClean="0">
                <a:solidFill>
                  <a:srgbClr val="FFFFFF"/>
                </a:solidFill>
                <a:effectLst>
                  <a:outerShdw blurRad="50800" dist="38100" dir="2700000">
                    <a:srgbClr val="000000">
                      <a:alpha val="43000"/>
                    </a:srgbClr>
                  </a:outerShdw>
                </a:effectLst>
                <a:latin typeface="Comic Sans MS"/>
                <a:cs typeface="Comic Sans MS"/>
              </a:rPr>
              <a:t>I will read some questions that have been answered in this presentation, the answers are on your bingo cards. You are to mark the answers using a highlighter or a pen. </a:t>
            </a:r>
            <a:endParaRPr lang="en-US" b="1" dirty="0">
              <a:solidFill>
                <a:srgbClr val="FFFFFF"/>
              </a:solidFill>
              <a:effectLst>
                <a:outerShdw blurRad="50800" dist="38100" dir="2700000">
                  <a:srgbClr val="000000">
                    <a:alpha val="43000"/>
                  </a:srgbClr>
                </a:outerShdw>
              </a:effectLst>
              <a:latin typeface="Comic Sans MS"/>
              <a:cs typeface="Comic Sans M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7" name="Picture 6" descr="painting9-modern-art-work.jpg"/>
          <p:cNvPicPr>
            <a:picLocks noChangeAspect="1"/>
          </p:cNvPicPr>
          <p:nvPr/>
        </p:nvPicPr>
        <p:blipFill>
          <a:blip r:embed="rId2"/>
          <a:stretch>
            <a:fillRect/>
          </a:stretch>
        </p:blipFill>
        <p:spPr>
          <a:xfrm>
            <a:off x="0" y="0"/>
            <a:ext cx="9144000" cy="6858000"/>
          </a:xfrm>
          <a:prstGeom prst="rect">
            <a:avLst/>
          </a:prstGeom>
        </p:spPr>
      </p:pic>
      <p:sp>
        <p:nvSpPr>
          <p:cNvPr id="4" name="Title 3"/>
          <p:cNvSpPr>
            <a:spLocks noGrp="1"/>
          </p:cNvSpPr>
          <p:nvPr>
            <p:ph type="ctrTitle"/>
          </p:nvPr>
        </p:nvSpPr>
        <p:spPr/>
        <p:txBody>
          <a:bodyPr>
            <a:noAutofit/>
          </a:bodyPr>
          <a:lstStyle/>
          <a:p>
            <a:r>
              <a:rPr lang="en-US" sz="11500" b="1" dirty="0" smtClean="0">
                <a:solidFill>
                  <a:srgbClr val="FFFFFF"/>
                </a:solidFill>
                <a:effectLst>
                  <a:outerShdw blurRad="50800" dist="38100" dir="2700000">
                    <a:srgbClr val="000000">
                      <a:alpha val="43000"/>
                    </a:srgbClr>
                  </a:outerShdw>
                </a:effectLst>
                <a:latin typeface="Marker Felt"/>
                <a:cs typeface="Marker Felt"/>
              </a:rPr>
              <a:t>Questions?</a:t>
            </a:r>
            <a:endParaRPr lang="en-US" sz="11500" b="1" dirty="0">
              <a:solidFill>
                <a:srgbClr val="FFFFFF"/>
              </a:solidFill>
              <a:effectLst>
                <a:outerShdw blurRad="50800" dist="38100" dir="2700000">
                  <a:srgbClr val="000000">
                    <a:alpha val="43000"/>
                  </a:srgbClr>
                </a:outerShdw>
              </a:effectLst>
              <a:latin typeface="Marker Felt"/>
              <a:cs typeface="Marker Felt"/>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7" name="Picture 6" descr="kandinsky.comp-10.jpg"/>
          <p:cNvPicPr>
            <a:picLocks noChangeAspect="1"/>
          </p:cNvPicPr>
          <p:nvPr/>
        </p:nvPicPr>
        <p:blipFill>
          <a:blip r:embed="rId3"/>
          <a:stretch>
            <a:fillRect/>
          </a:stretch>
        </p:blipFill>
        <p:spPr>
          <a:xfrm>
            <a:off x="0" y="0"/>
            <a:ext cx="9144000" cy="6858000"/>
          </a:xfrm>
          <a:prstGeom prst="rect">
            <a:avLst/>
          </a:prstGeom>
        </p:spPr>
      </p:pic>
      <p:sp>
        <p:nvSpPr>
          <p:cNvPr id="2" name="Title 1"/>
          <p:cNvSpPr>
            <a:spLocks noGrp="1"/>
          </p:cNvSpPr>
          <p:nvPr>
            <p:ph type="title"/>
          </p:nvPr>
        </p:nvSpPr>
        <p:spPr/>
        <p:txBody>
          <a:bodyPr>
            <a:normAutofit/>
          </a:bodyPr>
          <a:lstStyle/>
          <a:p>
            <a:r>
              <a:rPr lang="en-US" sz="6000" dirty="0" smtClean="0">
                <a:solidFill>
                  <a:srgbClr val="FFFFFF"/>
                </a:solidFill>
                <a:effectLst>
                  <a:outerShdw blurRad="50800" dist="38100" dir="2700000">
                    <a:srgbClr val="000000"/>
                  </a:outerShdw>
                </a:effectLst>
                <a:latin typeface="Marker Felt"/>
                <a:cs typeface="Marker Felt"/>
              </a:rPr>
              <a:t>20</a:t>
            </a:r>
            <a:r>
              <a:rPr lang="en-US" sz="6000" baseline="30000" dirty="0" smtClean="0">
                <a:solidFill>
                  <a:srgbClr val="FFFFFF"/>
                </a:solidFill>
                <a:effectLst>
                  <a:outerShdw blurRad="50800" dist="38100" dir="2700000">
                    <a:srgbClr val="000000"/>
                  </a:outerShdw>
                </a:effectLst>
                <a:latin typeface="Marker Felt"/>
                <a:cs typeface="Marker Felt"/>
              </a:rPr>
              <a:t>th</a:t>
            </a:r>
            <a:r>
              <a:rPr lang="en-US" sz="6000" dirty="0" smtClean="0">
                <a:solidFill>
                  <a:srgbClr val="FFFFFF"/>
                </a:solidFill>
                <a:effectLst>
                  <a:outerShdw blurRad="50800" dist="38100" dir="2700000">
                    <a:srgbClr val="000000"/>
                  </a:outerShdw>
                </a:effectLst>
                <a:latin typeface="Marker Felt"/>
                <a:cs typeface="Marker Felt"/>
              </a:rPr>
              <a:t> Century</a:t>
            </a:r>
            <a:endParaRPr lang="en-US" sz="6000" dirty="0">
              <a:solidFill>
                <a:srgbClr val="FFFFFF"/>
              </a:solidFill>
              <a:effectLst>
                <a:outerShdw blurRad="50800" dist="38100" dir="2700000">
                  <a:srgbClr val="000000"/>
                </a:outerShdw>
              </a:effectLst>
              <a:latin typeface="Marker Felt"/>
              <a:cs typeface="Marker Felt"/>
            </a:endParaRPr>
          </a:p>
        </p:txBody>
      </p:sp>
      <p:sp>
        <p:nvSpPr>
          <p:cNvPr id="4" name="Content Placeholder 3"/>
          <p:cNvSpPr>
            <a:spLocks noGrp="1"/>
          </p:cNvSpPr>
          <p:nvPr>
            <p:ph sz="half" idx="1"/>
          </p:nvPr>
        </p:nvSpPr>
        <p:spPr>
          <a:xfrm>
            <a:off x="304800" y="1417638"/>
            <a:ext cx="5029200" cy="4876800"/>
          </a:xfrm>
        </p:spPr>
        <p:txBody>
          <a:bodyPr>
            <a:normAutofit fontScale="40000" lnSpcReduction="20000"/>
          </a:bodyPr>
          <a:lstStyle/>
          <a:p>
            <a:pPr lvl="0" algn="just"/>
            <a:r>
              <a:rPr lang="en-AU" sz="3500" b="1" dirty="0" smtClean="0">
                <a:solidFill>
                  <a:srgbClr val="FFFFFF"/>
                </a:solidFill>
                <a:effectLst>
                  <a:outerShdw blurRad="50800" dist="38100" dir="2700000">
                    <a:srgbClr val="000000"/>
                  </a:outerShdw>
                </a:effectLst>
                <a:latin typeface="Marker Felt"/>
                <a:cs typeface="Marker Felt"/>
              </a:rPr>
              <a:t>Change was fast and intense at the turn of the 20th century. The world was being transformed by the flood of new inventions and new concepts – movies, radio, assembly lines and suburbs, comic strips and much more came along for the first time.</a:t>
            </a:r>
          </a:p>
          <a:p>
            <a:pPr lvl="0" algn="just"/>
            <a:r>
              <a:rPr lang="en-AU" sz="3500" b="1" dirty="0" smtClean="0">
                <a:solidFill>
                  <a:srgbClr val="FFFFFF"/>
                </a:solidFill>
                <a:effectLst>
                  <a:outerShdw blurRad="50800" dist="38100" dir="2700000">
                    <a:srgbClr val="000000"/>
                  </a:outerShdw>
                </a:effectLst>
                <a:latin typeface="Marker Felt"/>
                <a:cs typeface="Marker Felt"/>
              </a:rPr>
              <a:t>People could suddenly fly, travel by automobile, control disease and anything seemed possible.</a:t>
            </a:r>
          </a:p>
          <a:p>
            <a:pPr lvl="0" algn="just"/>
            <a:r>
              <a:rPr lang="en-AU" sz="3500" b="1" dirty="0" smtClean="0">
                <a:solidFill>
                  <a:srgbClr val="FFFFFF"/>
                </a:solidFill>
                <a:effectLst>
                  <a:outerShdw blurRad="50800" dist="38100" dir="2700000">
                    <a:srgbClr val="000000"/>
                  </a:outerShdw>
                </a:effectLst>
                <a:latin typeface="Marker Felt"/>
                <a:cs typeface="Marker Felt"/>
              </a:rPr>
              <a:t>However these great changes were colliding with the social, political and economic systems that were outmoded and unresponsive.</a:t>
            </a:r>
          </a:p>
          <a:p>
            <a:pPr lvl="0" algn="just"/>
            <a:r>
              <a:rPr lang="en-US" sz="3500" b="1" dirty="0" smtClean="0">
                <a:solidFill>
                  <a:srgbClr val="FFFFFF"/>
                </a:solidFill>
                <a:effectLst>
                  <a:outerShdw blurRad="50800" dist="38100" dir="2700000">
                    <a:srgbClr val="000000"/>
                  </a:outerShdw>
                </a:effectLst>
                <a:latin typeface="Marker Felt"/>
                <a:cs typeface="Marker Felt"/>
              </a:rPr>
              <a:t>Around the planet, there were riots, political turmoil, and labor unrest; in Russia, Mexico, and China there were full-scale revolutions. </a:t>
            </a:r>
            <a:endParaRPr lang="en-AU" sz="3500" b="1" dirty="0" smtClean="0">
              <a:solidFill>
                <a:srgbClr val="FFFFFF"/>
              </a:solidFill>
              <a:effectLst>
                <a:outerShdw blurRad="50800" dist="38100" dir="2700000">
                  <a:srgbClr val="000000"/>
                </a:outerShdw>
              </a:effectLst>
              <a:latin typeface="Marker Felt"/>
              <a:cs typeface="Marker Felt"/>
            </a:endParaRPr>
          </a:p>
          <a:p>
            <a:pPr lvl="0" algn="just"/>
            <a:r>
              <a:rPr lang="en-US" sz="3500" b="1" dirty="0" smtClean="0">
                <a:solidFill>
                  <a:srgbClr val="FFFFFF"/>
                </a:solidFill>
                <a:effectLst>
                  <a:outerShdw blurRad="50800" dist="38100" dir="2700000">
                    <a:srgbClr val="000000"/>
                  </a:outerShdw>
                </a:effectLst>
                <a:latin typeface="Marker Felt"/>
                <a:cs typeface="Marker Felt"/>
              </a:rPr>
              <a:t>Traditional beliefs seemed to be in decay, and newer, more extreme ideas began to germinate: embryonic versions of communism and fascism were beginning to emerge. </a:t>
            </a:r>
            <a:endParaRPr lang="en-AU" sz="3500" b="1" dirty="0" smtClean="0">
              <a:solidFill>
                <a:srgbClr val="FFFFFF"/>
              </a:solidFill>
              <a:effectLst>
                <a:outerShdw blurRad="50800" dist="38100" dir="2700000">
                  <a:srgbClr val="000000"/>
                </a:outerShdw>
              </a:effectLst>
              <a:latin typeface="Marker Felt"/>
              <a:cs typeface="Marker Felt"/>
            </a:endParaRPr>
          </a:p>
          <a:p>
            <a:pPr lvl="0" algn="just"/>
            <a:r>
              <a:rPr lang="en-US" sz="3500" b="1" dirty="0" smtClean="0">
                <a:solidFill>
                  <a:srgbClr val="FFFFFF"/>
                </a:solidFill>
                <a:effectLst>
                  <a:outerShdw blurRad="50800" dist="38100" dir="2700000">
                    <a:srgbClr val="000000"/>
                  </a:outerShdw>
                </a:effectLst>
                <a:latin typeface="Marker Felt"/>
                <a:cs typeface="Marker Felt"/>
              </a:rPr>
              <a:t>Instability spilled over into international relations.</a:t>
            </a:r>
            <a:endParaRPr lang="en-AU" sz="3500" b="1" dirty="0" smtClean="0">
              <a:solidFill>
                <a:srgbClr val="FFFFFF"/>
              </a:solidFill>
              <a:effectLst>
                <a:outerShdw blurRad="50800" dist="38100" dir="2700000">
                  <a:srgbClr val="000000"/>
                </a:outerShdw>
              </a:effectLst>
              <a:latin typeface="Marker Felt"/>
              <a:cs typeface="Marker Felt"/>
            </a:endParaRPr>
          </a:p>
          <a:p>
            <a:pPr lvl="0" algn="just"/>
            <a:r>
              <a:rPr lang="en-US" sz="3500" b="1" dirty="0" smtClean="0">
                <a:solidFill>
                  <a:srgbClr val="FFFFFF"/>
                </a:solidFill>
                <a:effectLst>
                  <a:outerShdw blurRad="50800" dist="38100" dir="2700000">
                    <a:srgbClr val="000000"/>
                  </a:outerShdw>
                </a:effectLst>
                <a:latin typeface="Marker Felt"/>
                <a:cs typeface="Marker Felt"/>
              </a:rPr>
              <a:t>It was an age when everything seemed to be up for grabs, and the Great Powers became ever more aggressive in the pursuit of supremacy, while ambitious smaller nations opportunistically played for advantage. </a:t>
            </a:r>
            <a:endParaRPr lang="en-AU" sz="3500" b="1" dirty="0" smtClean="0">
              <a:solidFill>
                <a:srgbClr val="FFFFFF"/>
              </a:solidFill>
              <a:effectLst>
                <a:outerShdw blurRad="50800" dist="38100" dir="2700000">
                  <a:srgbClr val="000000"/>
                </a:outerShdw>
              </a:effectLst>
              <a:latin typeface="Marker Felt"/>
              <a:cs typeface="Marker Felt"/>
            </a:endParaRPr>
          </a:p>
          <a:p>
            <a:pPr lvl="0" algn="just"/>
            <a:r>
              <a:rPr lang="en-US" sz="3500" b="1" dirty="0" smtClean="0">
                <a:solidFill>
                  <a:srgbClr val="FFFFFF"/>
                </a:solidFill>
                <a:effectLst>
                  <a:outerShdw blurRad="50800" dist="38100" dir="2700000">
                    <a:srgbClr val="000000"/>
                  </a:outerShdw>
                </a:effectLst>
                <a:latin typeface="Marker Felt"/>
                <a:cs typeface="Marker Felt"/>
              </a:rPr>
              <a:t>Crisis followed crisis until statesmen lost the will to avoid a complete breakdown.  In the end, this promising era collapsed into the immense catastrophe of the First World War and the Second World War.</a:t>
            </a:r>
            <a:endParaRPr lang="en-AU" sz="3500" b="1" dirty="0" smtClean="0">
              <a:solidFill>
                <a:srgbClr val="FFFFFF"/>
              </a:solidFill>
              <a:effectLst>
                <a:outerShdw blurRad="50800" dist="38100" dir="2700000">
                  <a:srgbClr val="000000"/>
                </a:outerShdw>
              </a:effectLst>
              <a:latin typeface="Marker Felt"/>
              <a:cs typeface="Marker Felt"/>
            </a:endParaRPr>
          </a:p>
          <a:p>
            <a:endParaRPr lang="en-US" dirty="0">
              <a:latin typeface="Lucida Sans"/>
              <a:cs typeface="Lucida Sans"/>
            </a:endParaRPr>
          </a:p>
        </p:txBody>
      </p:sp>
      <p:pic>
        <p:nvPicPr>
          <p:cNvPr id="6" name="Content Placeholder 5" descr="000448_626512.jpg"/>
          <p:cNvPicPr>
            <a:picLocks noGrp="1" noChangeAspect="1"/>
          </p:cNvPicPr>
          <p:nvPr>
            <p:ph sz="half" idx="2"/>
          </p:nvPr>
        </p:nvPicPr>
        <p:blipFill>
          <a:blip r:embed="rId4"/>
          <a:srcRect t="-3822" b="-3822"/>
          <a:stretch>
            <a:fillRect/>
          </a:stretch>
        </p:blipFill>
        <p:spPr>
          <a:xfrm>
            <a:off x="5867400" y="1600200"/>
            <a:ext cx="2971800" cy="4191000"/>
          </a:xfrm>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6" name="Picture 5" descr="Vasily_Kandinsky.jpg"/>
          <p:cNvPicPr>
            <a:picLocks noChangeAspect="1"/>
          </p:cNvPicPr>
          <p:nvPr/>
        </p:nvPicPr>
        <p:blipFill>
          <a:blip r:embed="rId2"/>
          <a:stretch>
            <a:fillRect/>
          </a:stretch>
        </p:blipFill>
        <p:spPr>
          <a:xfrm>
            <a:off x="0" y="0"/>
            <a:ext cx="9241375" cy="6858000"/>
          </a:xfrm>
          <a:prstGeom prst="rect">
            <a:avLst/>
          </a:prstGeom>
        </p:spPr>
      </p:pic>
      <p:sp>
        <p:nvSpPr>
          <p:cNvPr id="2" name="Title 1"/>
          <p:cNvSpPr>
            <a:spLocks noGrp="1"/>
          </p:cNvSpPr>
          <p:nvPr>
            <p:ph type="title"/>
          </p:nvPr>
        </p:nvSpPr>
        <p:spPr/>
        <p:txBody>
          <a:bodyPr/>
          <a:lstStyle/>
          <a:p>
            <a:r>
              <a:rPr lang="en-US" b="1" dirty="0" smtClean="0">
                <a:solidFill>
                  <a:srgbClr val="FFFFFF"/>
                </a:solidFill>
                <a:effectLst>
                  <a:outerShdw blurRad="50800" dist="38100" dir="2700000">
                    <a:srgbClr val="000000">
                      <a:alpha val="43000"/>
                    </a:srgbClr>
                  </a:outerShdw>
                </a:effectLst>
                <a:latin typeface="Marker Felt"/>
                <a:cs typeface="Marker Felt"/>
              </a:rPr>
              <a:t>Modernism: Definition</a:t>
            </a:r>
            <a:endParaRPr lang="en-US" b="1" dirty="0">
              <a:solidFill>
                <a:srgbClr val="FFFFFF"/>
              </a:solidFill>
              <a:effectLst>
                <a:outerShdw blurRad="50800" dist="38100" dir="2700000">
                  <a:srgbClr val="000000">
                    <a:alpha val="43000"/>
                  </a:srgbClr>
                </a:outerShdw>
              </a:effectLst>
              <a:latin typeface="Marker Felt"/>
              <a:cs typeface="Marker Felt"/>
            </a:endParaRPr>
          </a:p>
        </p:txBody>
      </p:sp>
      <p:sp>
        <p:nvSpPr>
          <p:cNvPr id="3" name="Content Placeholder 2"/>
          <p:cNvSpPr>
            <a:spLocks noGrp="1"/>
          </p:cNvSpPr>
          <p:nvPr>
            <p:ph sz="half" idx="1"/>
          </p:nvPr>
        </p:nvSpPr>
        <p:spPr>
          <a:xfrm>
            <a:off x="457200" y="1600200"/>
            <a:ext cx="4495800" cy="4525963"/>
          </a:xfrm>
        </p:spPr>
        <p:txBody>
          <a:bodyPr>
            <a:noAutofit/>
          </a:bodyPr>
          <a:lstStyle/>
          <a:p>
            <a:pPr algn="just"/>
            <a:r>
              <a:rPr lang="en-US" sz="1600" b="1" dirty="0" smtClean="0">
                <a:solidFill>
                  <a:srgbClr val="FFFFFF"/>
                </a:solidFill>
                <a:effectLst>
                  <a:outerShdw dist="38100" dir="2700000">
                    <a:srgbClr val="000000"/>
                  </a:outerShdw>
                </a:effectLst>
                <a:latin typeface="Comic Sans MS"/>
                <a:cs typeface="Comic Sans MS"/>
              </a:rPr>
              <a:t>Modernism is a literary and cultural international movement which flourished in the first decades of the 20th century. Modernism is not a term to which a single meaning can be ascribed . It may be applied both to the content and to the form of a work, or to either in isolation. It reflects a sense of cultural crisis which was both exciting and disquieting , in that it opened up a whole new vista of human possibilities at the same time as putting into question any previously accepted means of grounding and evaluating new ideas. Modernism is marked by experimentation , particularly manipulation of form , and by the realization that knowledge is not absolute .</a:t>
            </a:r>
            <a:endParaRPr lang="en-US" sz="1600" b="1" dirty="0">
              <a:solidFill>
                <a:srgbClr val="FFFFFF"/>
              </a:solidFill>
              <a:effectLst>
                <a:outerShdw dist="38100" dir="2700000">
                  <a:srgbClr val="000000"/>
                </a:outerShdw>
              </a:effectLst>
              <a:latin typeface="Comic Sans MS"/>
              <a:cs typeface="Comic Sans MS"/>
            </a:endParaRPr>
          </a:p>
        </p:txBody>
      </p:sp>
      <p:pic>
        <p:nvPicPr>
          <p:cNvPr id="5" name="Content Placeholder 4" descr="6a00d834515db069e20105353e4484970c-640wi.jpg"/>
          <p:cNvPicPr>
            <a:picLocks noGrp="1" noChangeAspect="1"/>
          </p:cNvPicPr>
          <p:nvPr>
            <p:ph sz="half" idx="2"/>
          </p:nvPr>
        </p:nvPicPr>
        <p:blipFill>
          <a:blip r:embed="rId3"/>
          <a:srcRect t="-6820" b="-6820"/>
          <a:stretch>
            <a:fillRect/>
          </a:stretch>
        </p:blipFill>
        <p:spPr>
          <a:xfrm>
            <a:off x="5486400" y="1417638"/>
            <a:ext cx="3200400" cy="4525963"/>
          </a:xfrm>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turner rain.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609600" y="274638"/>
            <a:ext cx="8153400" cy="1325562"/>
          </a:xfrm>
        </p:spPr>
        <p:txBody>
          <a:bodyPr>
            <a:noAutofit/>
          </a:bodyPr>
          <a:lstStyle/>
          <a:p>
            <a:r>
              <a:rPr lang="en-US" sz="5400" dirty="0" smtClean="0">
                <a:solidFill>
                  <a:srgbClr val="FFFFFF"/>
                </a:solidFill>
                <a:effectLst>
                  <a:outerShdw blurRad="114300" dist="38100" dir="2700000">
                    <a:srgbClr val="000000"/>
                  </a:outerShdw>
                </a:effectLst>
                <a:latin typeface="Marker Felt"/>
                <a:cs typeface="Marker Felt"/>
              </a:rPr>
              <a:t>Modernism: Movement</a:t>
            </a:r>
            <a:endParaRPr lang="en-US" sz="5400" dirty="0">
              <a:solidFill>
                <a:srgbClr val="FFFFFF"/>
              </a:solidFill>
              <a:effectLst>
                <a:outerShdw blurRad="114300" dist="38100" dir="2700000">
                  <a:srgbClr val="000000"/>
                </a:outerShdw>
              </a:effectLst>
              <a:latin typeface="Marker Felt"/>
              <a:cs typeface="Marker Felt"/>
            </a:endParaRPr>
          </a:p>
        </p:txBody>
      </p:sp>
      <p:sp>
        <p:nvSpPr>
          <p:cNvPr id="3" name="Content Placeholder 2"/>
          <p:cNvSpPr>
            <a:spLocks noGrp="1"/>
          </p:cNvSpPr>
          <p:nvPr>
            <p:ph idx="1"/>
          </p:nvPr>
        </p:nvSpPr>
        <p:spPr>
          <a:xfrm>
            <a:off x="304800" y="2057400"/>
            <a:ext cx="5029200" cy="4525963"/>
          </a:xfrm>
        </p:spPr>
        <p:txBody>
          <a:bodyPr wrap="square">
            <a:normAutofit fontScale="85000" lnSpcReduction="20000"/>
          </a:bodyPr>
          <a:lstStyle/>
          <a:p>
            <a:pPr>
              <a:buNone/>
            </a:pPr>
            <a:r>
              <a:rPr lang="en-US" b="1" dirty="0" smtClean="0">
                <a:solidFill>
                  <a:srgbClr val="FFFFFF"/>
                </a:solidFill>
                <a:effectLst>
                  <a:outerShdw dist="38100" dir="2700000">
                    <a:srgbClr val="000000"/>
                  </a:outerShdw>
                </a:effectLst>
                <a:latin typeface="Comic Sans MS"/>
                <a:cs typeface="Comic Sans MS"/>
              </a:rPr>
              <a:t>  The modernism movement is not just related to literature but also to:</a:t>
            </a:r>
          </a:p>
          <a:p>
            <a:r>
              <a:rPr lang="en-US" b="1" dirty="0" smtClean="0">
                <a:solidFill>
                  <a:srgbClr val="FFFFFF"/>
                </a:solidFill>
                <a:effectLst>
                  <a:outerShdw dist="38100" dir="2700000">
                    <a:srgbClr val="000000"/>
                  </a:outerShdw>
                </a:effectLst>
                <a:latin typeface="Comic Sans MS"/>
                <a:cs typeface="Comic Sans MS"/>
              </a:rPr>
              <a:t>The  sciences</a:t>
            </a:r>
          </a:p>
          <a:p>
            <a:r>
              <a:rPr lang="en-US" b="1" dirty="0" smtClean="0">
                <a:solidFill>
                  <a:srgbClr val="FFFFFF"/>
                </a:solidFill>
                <a:effectLst>
                  <a:outerShdw dist="38100" dir="2700000">
                    <a:srgbClr val="000000"/>
                  </a:outerShdw>
                </a:effectLst>
                <a:latin typeface="Comic Sans MS"/>
                <a:cs typeface="Comic Sans MS"/>
              </a:rPr>
              <a:t>Philosophy</a:t>
            </a:r>
          </a:p>
          <a:p>
            <a:r>
              <a:rPr lang="en-US" b="1" dirty="0" smtClean="0">
                <a:solidFill>
                  <a:srgbClr val="FFFFFF"/>
                </a:solidFill>
                <a:effectLst>
                  <a:outerShdw dist="38100" dir="2700000">
                    <a:srgbClr val="000000"/>
                  </a:outerShdw>
                </a:effectLst>
                <a:latin typeface="Comic Sans MS"/>
                <a:cs typeface="Comic Sans MS"/>
              </a:rPr>
              <a:t>Psychology</a:t>
            </a:r>
          </a:p>
          <a:p>
            <a:r>
              <a:rPr lang="en-US" b="1" dirty="0" smtClean="0">
                <a:solidFill>
                  <a:srgbClr val="FFFFFF"/>
                </a:solidFill>
                <a:effectLst>
                  <a:outerShdw dist="38100" dir="2700000">
                    <a:srgbClr val="000000"/>
                  </a:outerShdw>
                </a:effectLst>
                <a:latin typeface="Comic Sans MS"/>
                <a:cs typeface="Comic Sans MS"/>
              </a:rPr>
              <a:t>Anthropology</a:t>
            </a:r>
          </a:p>
          <a:p>
            <a:r>
              <a:rPr lang="en-US" b="1" dirty="0" smtClean="0">
                <a:solidFill>
                  <a:srgbClr val="FFFFFF"/>
                </a:solidFill>
                <a:effectLst>
                  <a:outerShdw dist="38100" dir="2700000">
                    <a:srgbClr val="000000"/>
                  </a:outerShdw>
                </a:effectLst>
                <a:latin typeface="Comic Sans MS"/>
                <a:cs typeface="Comic Sans MS"/>
              </a:rPr>
              <a:t>Painting</a:t>
            </a:r>
          </a:p>
          <a:p>
            <a:r>
              <a:rPr lang="en-US" b="1" dirty="0" smtClean="0">
                <a:solidFill>
                  <a:srgbClr val="FFFFFF"/>
                </a:solidFill>
                <a:effectLst>
                  <a:outerShdw dist="38100" dir="2700000">
                    <a:srgbClr val="000000"/>
                  </a:outerShdw>
                </a:effectLst>
                <a:latin typeface="Comic Sans MS"/>
                <a:cs typeface="Comic Sans MS"/>
              </a:rPr>
              <a:t>Music</a:t>
            </a:r>
          </a:p>
          <a:p>
            <a:r>
              <a:rPr lang="en-US" b="1" dirty="0" smtClean="0">
                <a:solidFill>
                  <a:srgbClr val="FFFFFF"/>
                </a:solidFill>
                <a:effectLst>
                  <a:outerShdw dist="38100" dir="2700000">
                    <a:srgbClr val="000000"/>
                  </a:outerShdw>
                </a:effectLst>
                <a:latin typeface="Comic Sans MS"/>
                <a:cs typeface="Comic Sans MS"/>
              </a:rPr>
              <a:t>Sculpture</a:t>
            </a:r>
          </a:p>
          <a:p>
            <a:r>
              <a:rPr lang="en-US" b="1" dirty="0" smtClean="0">
                <a:solidFill>
                  <a:srgbClr val="FFFFFF"/>
                </a:solidFill>
                <a:effectLst>
                  <a:outerShdw dist="38100" dir="2700000">
                    <a:srgbClr val="000000"/>
                  </a:outerShdw>
                </a:effectLst>
                <a:latin typeface="Comic Sans MS"/>
                <a:cs typeface="Comic Sans MS"/>
              </a:rPr>
              <a:t>Architecture</a:t>
            </a:r>
          </a:p>
          <a:p>
            <a:pPr>
              <a:buNone/>
            </a:pPr>
            <a:endParaRPr lang="en-US" dirty="0" smtClean="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kandinsky.jpg"/>
          <p:cNvPicPr>
            <a:picLocks noChangeAspect="1"/>
          </p:cNvPicPr>
          <p:nvPr/>
        </p:nvPicPr>
        <p:blipFill>
          <a:blip r:embed="rId3"/>
          <a:stretch>
            <a:fillRect/>
          </a:stretch>
        </p:blipFill>
        <p:spPr>
          <a:xfrm>
            <a:off x="0" y="0"/>
            <a:ext cx="9296400" cy="6858000"/>
          </a:xfrm>
          <a:prstGeom prst="rect">
            <a:avLst/>
          </a:prstGeom>
        </p:spPr>
      </p:pic>
      <p:sp>
        <p:nvSpPr>
          <p:cNvPr id="2" name="Title 1"/>
          <p:cNvSpPr>
            <a:spLocks noGrp="1"/>
          </p:cNvSpPr>
          <p:nvPr>
            <p:ph type="title"/>
          </p:nvPr>
        </p:nvSpPr>
        <p:spPr/>
        <p:txBody>
          <a:bodyPr/>
          <a:lstStyle/>
          <a:p>
            <a:r>
              <a:rPr lang="en-US" dirty="0" smtClean="0">
                <a:solidFill>
                  <a:srgbClr val="FFFFFF"/>
                </a:solidFill>
                <a:effectLst>
                  <a:outerShdw blurRad="50800" dist="38100" dir="2700000">
                    <a:srgbClr val="000000">
                      <a:alpha val="38000"/>
                    </a:srgbClr>
                  </a:outerShdw>
                </a:effectLst>
                <a:latin typeface="Marker Felt"/>
                <a:cs typeface="Marker Felt"/>
              </a:rPr>
              <a:t>Modernism and Literature</a:t>
            </a:r>
            <a:endParaRPr lang="en-US" dirty="0">
              <a:solidFill>
                <a:srgbClr val="FFFFFF"/>
              </a:solidFill>
              <a:effectLst>
                <a:outerShdw blurRad="50800" dist="38100" dir="2700000">
                  <a:srgbClr val="000000">
                    <a:alpha val="38000"/>
                  </a:srgbClr>
                </a:outerShdw>
              </a:effectLst>
              <a:latin typeface="Marker Felt"/>
              <a:cs typeface="Marker Felt"/>
            </a:endParaRPr>
          </a:p>
        </p:txBody>
      </p:sp>
      <p:sp>
        <p:nvSpPr>
          <p:cNvPr id="3" name="Content Placeholder 2"/>
          <p:cNvSpPr>
            <a:spLocks noGrp="1"/>
          </p:cNvSpPr>
          <p:nvPr>
            <p:ph idx="1"/>
          </p:nvPr>
        </p:nvSpPr>
        <p:spPr/>
        <p:txBody>
          <a:bodyPr>
            <a:normAutofit fontScale="70000" lnSpcReduction="20000"/>
          </a:bodyPr>
          <a:lstStyle/>
          <a:p>
            <a:pPr algn="just"/>
            <a:r>
              <a:rPr lang="en-US" b="1" dirty="0" smtClean="0">
                <a:solidFill>
                  <a:srgbClr val="FFFFFF"/>
                </a:solidFill>
                <a:effectLst>
                  <a:outerShdw dist="38100" dir="2700000">
                    <a:srgbClr val="000000">
                      <a:alpha val="63000"/>
                    </a:srgbClr>
                  </a:outerShdw>
                </a:effectLst>
                <a:latin typeface="Comic Sans MS"/>
                <a:cs typeface="Comic Sans MS"/>
              </a:rPr>
              <a:t>In terms of literature, a text is not an author’s pure and conscious intention; it reflects elements of a culture and a discourse that existed long before the author did. Roland Barthes makes a similar point in “The Death of the Author” when he suggests that “a text is not a line of words releasing a single ‘theological’ meaning (188).</a:t>
            </a:r>
          </a:p>
          <a:p>
            <a:pPr algn="just"/>
            <a:r>
              <a:rPr lang="en-US" b="1" dirty="0" smtClean="0">
                <a:solidFill>
                  <a:srgbClr val="FFFFFF"/>
                </a:solidFill>
                <a:effectLst>
                  <a:outerShdw dist="38100" dir="2700000">
                    <a:srgbClr val="000000">
                      <a:alpha val="63000"/>
                    </a:srgbClr>
                  </a:outerShdw>
                </a:effectLst>
                <a:latin typeface="Comic Sans MS"/>
                <a:cs typeface="Comic Sans MS"/>
              </a:rPr>
              <a:t>A writer cannot be aware of all of the influences on his or her work, so the significance of a work of literature is not necessarily the same for the writer as for the reader, especially when the two are separated in time and place. </a:t>
            </a:r>
          </a:p>
          <a:p>
            <a:pPr algn="just"/>
            <a:r>
              <a:rPr lang="en-US" b="1" dirty="0" smtClean="0">
                <a:solidFill>
                  <a:srgbClr val="FFFFFF"/>
                </a:solidFill>
                <a:effectLst>
                  <a:outerShdw dist="38100" dir="2700000">
                    <a:srgbClr val="000000">
                      <a:alpha val="63000"/>
                    </a:srgbClr>
                  </a:outerShdw>
                </a:effectLst>
                <a:latin typeface="Comic Sans MS"/>
                <a:cs typeface="Comic Sans MS"/>
              </a:rPr>
              <a:t>Modernist writers were greatly affected by what was occurring around them in all aspects of life, such as art, music, technology, etc. This is greatly reflected in their work and very obvious. </a:t>
            </a:r>
            <a:endParaRPr lang="en-US" b="1" dirty="0">
              <a:solidFill>
                <a:srgbClr val="FFFFFF"/>
              </a:solidFill>
              <a:effectLst>
                <a:outerShdw dist="38100" dir="2700000">
                  <a:srgbClr val="000000">
                    <a:alpha val="63000"/>
                  </a:srgbClr>
                </a:outerShdw>
              </a:effectLst>
              <a:latin typeface="Comic Sans MS"/>
              <a:cs typeface="Comic Sans M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kandinsky-comp-7sm.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b="1" dirty="0" smtClean="0">
                <a:solidFill>
                  <a:srgbClr val="FFFFFF"/>
                </a:solidFill>
                <a:effectLst>
                  <a:outerShdw blurRad="63500" dist="38100" dir="2700000">
                    <a:srgbClr val="000000">
                      <a:alpha val="43000"/>
                    </a:srgbClr>
                  </a:outerShdw>
                </a:effectLst>
                <a:latin typeface="Marker Felt"/>
                <a:cs typeface="Marker Felt"/>
              </a:rPr>
              <a:t>Ideas in Modernist Works</a:t>
            </a:r>
            <a:endParaRPr lang="en-US" b="1" dirty="0">
              <a:solidFill>
                <a:srgbClr val="FFFFFF"/>
              </a:solidFill>
              <a:effectLst>
                <a:outerShdw blurRad="63500" dist="38100" dir="2700000">
                  <a:srgbClr val="000000">
                    <a:alpha val="43000"/>
                  </a:srgbClr>
                </a:outerShdw>
              </a:effectLst>
              <a:latin typeface="Marker Felt"/>
              <a:cs typeface="Marker Felt"/>
            </a:endParaRPr>
          </a:p>
        </p:txBody>
      </p:sp>
      <p:sp>
        <p:nvSpPr>
          <p:cNvPr id="3" name="Content Placeholder 2"/>
          <p:cNvSpPr>
            <a:spLocks noGrp="1"/>
          </p:cNvSpPr>
          <p:nvPr>
            <p:ph idx="1"/>
          </p:nvPr>
        </p:nvSpPr>
        <p:spPr/>
        <p:txBody>
          <a:bodyPr>
            <a:normAutofit fontScale="62500" lnSpcReduction="20000"/>
          </a:bodyPr>
          <a:lstStyle/>
          <a:p>
            <a:pPr algn="just"/>
            <a:r>
              <a:rPr lang="en-US" b="1" dirty="0" smtClean="0">
                <a:solidFill>
                  <a:srgbClr val="FFFFFF"/>
                </a:solidFill>
                <a:effectLst>
                  <a:outerShdw dist="38100" dir="2700000">
                    <a:srgbClr val="000000"/>
                  </a:outerShdw>
                </a:effectLst>
                <a:latin typeface="Comic Sans MS"/>
                <a:cs typeface="Comic Sans MS"/>
              </a:rPr>
              <a:t>Intentional distortion of shapes</a:t>
            </a:r>
          </a:p>
          <a:p>
            <a:pPr algn="just"/>
            <a:r>
              <a:rPr lang="en-US" b="1" dirty="0" smtClean="0">
                <a:solidFill>
                  <a:srgbClr val="FFFFFF"/>
                </a:solidFill>
                <a:effectLst>
                  <a:outerShdw dist="38100" dir="2700000">
                    <a:srgbClr val="000000"/>
                  </a:outerShdw>
                </a:effectLst>
                <a:latin typeface="Comic Sans MS"/>
                <a:cs typeface="Comic Sans MS"/>
              </a:rPr>
              <a:t>Focus on form rather than meaning</a:t>
            </a:r>
          </a:p>
          <a:p>
            <a:pPr algn="just"/>
            <a:r>
              <a:rPr lang="en-US" b="1" dirty="0" smtClean="0">
                <a:solidFill>
                  <a:srgbClr val="FFFFFF"/>
                </a:solidFill>
                <a:effectLst>
                  <a:outerShdw dist="38100" dir="2700000">
                    <a:srgbClr val="000000"/>
                  </a:outerShdw>
                </a:effectLst>
                <a:latin typeface="Comic Sans MS"/>
                <a:cs typeface="Comic Sans MS"/>
              </a:rPr>
              <a:t>Breaking down of limitation of space and time</a:t>
            </a:r>
          </a:p>
          <a:p>
            <a:pPr algn="just"/>
            <a:r>
              <a:rPr lang="en-US" b="1" dirty="0" smtClean="0">
                <a:solidFill>
                  <a:srgbClr val="FFFFFF"/>
                </a:solidFill>
                <a:effectLst>
                  <a:outerShdw dist="38100" dir="2700000">
                    <a:srgbClr val="000000"/>
                  </a:outerShdw>
                </a:effectLst>
                <a:latin typeface="Comic Sans MS"/>
                <a:cs typeface="Comic Sans MS"/>
              </a:rPr>
              <a:t>Breakdown of social norms and cultural values</a:t>
            </a:r>
          </a:p>
          <a:p>
            <a:pPr algn="just"/>
            <a:r>
              <a:rPr lang="en-US" b="1" dirty="0" smtClean="0">
                <a:solidFill>
                  <a:srgbClr val="FFFFFF"/>
                </a:solidFill>
                <a:effectLst>
                  <a:outerShdw dist="38100" dir="2700000">
                    <a:srgbClr val="000000"/>
                  </a:outerShdw>
                </a:effectLst>
                <a:latin typeface="Comic Sans MS"/>
                <a:cs typeface="Comic Sans MS"/>
              </a:rPr>
              <a:t>Dislocation of meaning and sense from its normal context</a:t>
            </a:r>
          </a:p>
          <a:p>
            <a:pPr algn="just"/>
            <a:r>
              <a:rPr lang="en-US" b="1" dirty="0" smtClean="0">
                <a:solidFill>
                  <a:srgbClr val="FFFFFF"/>
                </a:solidFill>
                <a:effectLst>
                  <a:outerShdw dist="38100" dir="2700000">
                    <a:srgbClr val="000000"/>
                  </a:outerShdw>
                </a:effectLst>
                <a:latin typeface="Comic Sans MS"/>
                <a:cs typeface="Comic Sans MS"/>
              </a:rPr>
              <a:t>Valorisation of the despairing individual in the face of an unmanageable future</a:t>
            </a:r>
          </a:p>
          <a:p>
            <a:pPr algn="just"/>
            <a:r>
              <a:rPr lang="en-US" b="1" dirty="0" smtClean="0">
                <a:solidFill>
                  <a:srgbClr val="FFFFFF"/>
                </a:solidFill>
                <a:effectLst>
                  <a:outerShdw dist="38100" dir="2700000">
                    <a:srgbClr val="000000"/>
                  </a:outerShdw>
                </a:effectLst>
                <a:latin typeface="Comic Sans MS"/>
                <a:cs typeface="Comic Sans MS"/>
              </a:rPr>
              <a:t>Disillusionment</a:t>
            </a:r>
          </a:p>
          <a:p>
            <a:pPr algn="just"/>
            <a:r>
              <a:rPr lang="en-US" b="1" dirty="0" smtClean="0">
                <a:solidFill>
                  <a:srgbClr val="FFFFFF"/>
                </a:solidFill>
                <a:effectLst>
                  <a:outerShdw dist="38100" dir="2700000">
                    <a:srgbClr val="000000"/>
                  </a:outerShdw>
                </a:effectLst>
                <a:latin typeface="Comic Sans MS"/>
                <a:cs typeface="Comic Sans MS"/>
              </a:rPr>
              <a:t>Rejection of history and the substitution of a mythical past</a:t>
            </a:r>
          </a:p>
          <a:p>
            <a:pPr algn="just"/>
            <a:r>
              <a:rPr lang="en-US" b="1" dirty="0" smtClean="0">
                <a:solidFill>
                  <a:srgbClr val="FFFFFF"/>
                </a:solidFill>
                <a:effectLst>
                  <a:outerShdw dist="38100" dir="2700000">
                    <a:srgbClr val="000000"/>
                  </a:outerShdw>
                </a:effectLst>
                <a:latin typeface="Comic Sans MS"/>
                <a:cs typeface="Comic Sans MS"/>
              </a:rPr>
              <a:t>Need to reflect the complexity of modern urban life</a:t>
            </a:r>
          </a:p>
          <a:p>
            <a:pPr algn="just"/>
            <a:r>
              <a:rPr lang="en-US" b="1" dirty="0" smtClean="0">
                <a:solidFill>
                  <a:srgbClr val="FFFFFF"/>
                </a:solidFill>
                <a:effectLst>
                  <a:outerShdw dist="38100" dir="2700000">
                    <a:srgbClr val="000000"/>
                  </a:outerShdw>
                </a:effectLst>
                <a:latin typeface="Comic Sans MS"/>
                <a:cs typeface="Comic Sans MS"/>
              </a:rPr>
              <a:t>Importance of the unconscious mind</a:t>
            </a:r>
          </a:p>
          <a:p>
            <a:pPr algn="just"/>
            <a:r>
              <a:rPr lang="en-US" b="1" dirty="0" smtClean="0">
                <a:solidFill>
                  <a:srgbClr val="FFFFFF"/>
                </a:solidFill>
                <a:effectLst>
                  <a:outerShdw dist="38100" dir="2700000">
                    <a:srgbClr val="000000"/>
                  </a:outerShdw>
                </a:effectLst>
                <a:latin typeface="Comic Sans MS"/>
                <a:cs typeface="Comic Sans MS"/>
              </a:rPr>
              <a:t>Interest in the primitive and non-western cultures</a:t>
            </a:r>
          </a:p>
          <a:p>
            <a:pPr algn="just"/>
            <a:r>
              <a:rPr lang="en-US" b="1" dirty="0" smtClean="0">
                <a:solidFill>
                  <a:srgbClr val="FFFFFF"/>
                </a:solidFill>
                <a:effectLst>
                  <a:outerShdw dist="38100" dir="2700000">
                    <a:srgbClr val="000000"/>
                  </a:outerShdw>
                </a:effectLst>
                <a:latin typeface="Comic Sans MS"/>
                <a:cs typeface="Comic Sans MS"/>
              </a:rPr>
              <a:t>Impossibility of an absolute interpretation of reality</a:t>
            </a:r>
          </a:p>
          <a:p>
            <a:pPr algn="just"/>
            <a:r>
              <a:rPr lang="en-US" b="1" dirty="0" smtClean="0">
                <a:solidFill>
                  <a:srgbClr val="FFFFFF"/>
                </a:solidFill>
                <a:effectLst>
                  <a:outerShdw dist="38100" dir="2700000">
                    <a:srgbClr val="000000"/>
                  </a:outerShdw>
                </a:effectLst>
                <a:latin typeface="Comic Sans MS"/>
                <a:cs typeface="Comic Sans MS"/>
              </a:rPr>
              <a:t>Overwhelming technological changes</a:t>
            </a:r>
            <a:endParaRPr lang="en-US" b="1" dirty="0">
              <a:solidFill>
                <a:srgbClr val="FFFFFF"/>
              </a:solidFill>
              <a:effectLst>
                <a:outerShdw dist="38100" dir="2700000">
                  <a:srgbClr val="000000"/>
                </a:outerShdw>
              </a:effectLst>
              <a:latin typeface="Comic Sans MS"/>
              <a:cs typeface="Comic Sans M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Eye-Bird-Bug.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normAutofit fontScale="90000"/>
          </a:bodyPr>
          <a:lstStyle/>
          <a:p>
            <a:r>
              <a:rPr lang="en-US" b="1" dirty="0" smtClean="0">
                <a:solidFill>
                  <a:srgbClr val="FFFFFF"/>
                </a:solidFill>
                <a:effectLst>
                  <a:outerShdw blurRad="63500" dist="38100" dir="2700000">
                    <a:srgbClr val="000000">
                      <a:alpha val="41000"/>
                    </a:srgbClr>
                  </a:outerShdw>
                </a:effectLst>
                <a:latin typeface="Marker Felt"/>
                <a:cs typeface="Marker Felt"/>
              </a:rPr>
              <a:t>Characteristics of Modernism Literature (1900-1950s</a:t>
            </a:r>
            <a:r>
              <a:rPr lang="en-US" b="1" dirty="0" smtClean="0">
                <a:effectLst>
                  <a:outerShdw blurRad="63500" dist="38100" dir="2700000">
                    <a:srgbClr val="000000">
                      <a:alpha val="41000"/>
                    </a:srgbClr>
                  </a:outerShdw>
                </a:effectLst>
                <a:latin typeface="Marker Felt"/>
                <a:cs typeface="Marker Felt"/>
              </a:rPr>
              <a:t>)</a:t>
            </a:r>
            <a:endParaRPr lang="en-US" b="1" dirty="0">
              <a:effectLst>
                <a:outerShdw blurRad="63500" dist="38100" dir="2700000">
                  <a:srgbClr val="000000">
                    <a:alpha val="41000"/>
                  </a:srgbClr>
                </a:outerShdw>
              </a:effectLst>
              <a:latin typeface="Marker Felt"/>
              <a:cs typeface="Marker Felt"/>
            </a:endParaRPr>
          </a:p>
        </p:txBody>
      </p:sp>
      <p:sp>
        <p:nvSpPr>
          <p:cNvPr id="3" name="Content Placeholder 2"/>
          <p:cNvSpPr>
            <a:spLocks noGrp="1"/>
          </p:cNvSpPr>
          <p:nvPr>
            <p:ph idx="1"/>
          </p:nvPr>
        </p:nvSpPr>
        <p:spPr/>
        <p:txBody>
          <a:bodyPr>
            <a:normAutofit fontScale="62500" lnSpcReduction="20000"/>
          </a:bodyPr>
          <a:lstStyle/>
          <a:p>
            <a:r>
              <a:rPr lang="en-US" b="1" dirty="0" smtClean="0">
                <a:solidFill>
                  <a:srgbClr val="FFFFFF"/>
                </a:solidFill>
                <a:effectLst>
                  <a:outerShdw blurRad="50800" dist="38100" dir="2700000">
                    <a:srgbClr val="000000">
                      <a:alpha val="43000"/>
                    </a:srgbClr>
                  </a:outerShdw>
                </a:effectLst>
                <a:latin typeface="Comic Sans MS"/>
                <a:cs typeface="Comic Sans MS"/>
              </a:rPr>
              <a:t>Writers at this time were highly experimental seeking a unique style</a:t>
            </a:r>
          </a:p>
          <a:p>
            <a:r>
              <a:rPr lang="en-US" b="1" dirty="0" smtClean="0">
                <a:solidFill>
                  <a:srgbClr val="FFFFFF"/>
                </a:solidFill>
                <a:effectLst>
                  <a:outerShdw blurRad="50800" dist="38100" dir="2700000">
                    <a:srgbClr val="000000">
                      <a:alpha val="43000"/>
                    </a:srgbClr>
                  </a:outerShdw>
                </a:effectLst>
                <a:latin typeface="Comic Sans MS"/>
                <a:cs typeface="Comic Sans MS"/>
              </a:rPr>
              <a:t>Increased use of monologue and stream of consciousness</a:t>
            </a:r>
          </a:p>
          <a:p>
            <a:r>
              <a:rPr lang="en-US" b="1" dirty="0" smtClean="0">
                <a:solidFill>
                  <a:srgbClr val="FFFFFF"/>
                </a:solidFill>
                <a:effectLst>
                  <a:outerShdw blurRad="50800" dist="38100" dir="2700000">
                    <a:srgbClr val="000000">
                      <a:alpha val="43000"/>
                    </a:srgbClr>
                  </a:outerShdw>
                </a:effectLst>
                <a:latin typeface="Comic Sans MS"/>
                <a:cs typeface="Comic Sans MS"/>
              </a:rPr>
              <a:t>Poetry greatly increased following the deaths of Whitman and Dickinson</a:t>
            </a:r>
          </a:p>
          <a:p>
            <a:r>
              <a:rPr lang="en-US" b="1" dirty="0" smtClean="0">
                <a:solidFill>
                  <a:srgbClr val="FFFFFF"/>
                </a:solidFill>
                <a:effectLst>
                  <a:outerShdw blurRad="50800" dist="38100" dir="2700000">
                    <a:srgbClr val="000000">
                      <a:alpha val="43000"/>
                    </a:srgbClr>
                  </a:outerShdw>
                </a:effectLst>
                <a:latin typeface="Comic Sans MS"/>
                <a:cs typeface="Comic Sans MS"/>
              </a:rPr>
              <a:t>Composers reflected the ideas of Darwin (survival of the fittest) and Karl Marx (how money and class structure control a nation)</a:t>
            </a:r>
          </a:p>
          <a:p>
            <a:r>
              <a:rPr lang="en-US" b="1" dirty="0" smtClean="0">
                <a:solidFill>
                  <a:srgbClr val="FFFFFF"/>
                </a:solidFill>
                <a:effectLst>
                  <a:outerShdw blurRad="50800" dist="38100" dir="2700000">
                    <a:srgbClr val="000000">
                      <a:alpha val="43000"/>
                    </a:srgbClr>
                  </a:outerShdw>
                </a:effectLst>
                <a:latin typeface="Comic Sans MS"/>
                <a:cs typeface="Comic Sans MS"/>
              </a:rPr>
              <a:t>WWI and WWII had a great influence on the modernist composers’ works</a:t>
            </a:r>
          </a:p>
          <a:p>
            <a:r>
              <a:rPr lang="en-US" b="1" dirty="0" smtClean="0">
                <a:solidFill>
                  <a:srgbClr val="FFFFFF"/>
                </a:solidFill>
                <a:effectLst>
                  <a:outerShdw blurRad="50800" dist="38100" dir="2700000">
                    <a:srgbClr val="000000">
                      <a:alpha val="43000"/>
                    </a:srgbClr>
                  </a:outerShdw>
                </a:effectLst>
                <a:latin typeface="Comic Sans MS"/>
                <a:cs typeface="Comic Sans MS"/>
              </a:rPr>
              <a:t>There was an overwhelming technological advancement and changes in the 20</a:t>
            </a:r>
            <a:r>
              <a:rPr lang="en-US" b="1" baseline="30000" dirty="0" smtClean="0">
                <a:solidFill>
                  <a:srgbClr val="FFFFFF"/>
                </a:solidFill>
                <a:effectLst>
                  <a:outerShdw blurRad="50800" dist="38100" dir="2700000">
                    <a:srgbClr val="000000">
                      <a:alpha val="43000"/>
                    </a:srgbClr>
                  </a:outerShdw>
                </a:effectLst>
                <a:latin typeface="Comic Sans MS"/>
                <a:cs typeface="Comic Sans MS"/>
              </a:rPr>
              <a:t>th</a:t>
            </a:r>
            <a:r>
              <a:rPr lang="en-US" b="1" dirty="0" smtClean="0">
                <a:solidFill>
                  <a:srgbClr val="FFFFFF"/>
                </a:solidFill>
                <a:effectLst>
                  <a:outerShdw blurRad="50800" dist="38100" dir="2700000">
                    <a:srgbClr val="000000">
                      <a:alpha val="43000"/>
                    </a:srgbClr>
                  </a:outerShdw>
                </a:effectLst>
                <a:latin typeface="Comic Sans MS"/>
                <a:cs typeface="Comic Sans MS"/>
              </a:rPr>
              <a:t> century</a:t>
            </a:r>
          </a:p>
          <a:p>
            <a:r>
              <a:rPr lang="en-US" b="1" dirty="0" smtClean="0">
                <a:solidFill>
                  <a:srgbClr val="FFFFFF"/>
                </a:solidFill>
                <a:effectLst>
                  <a:outerShdw blurRad="50800" dist="38100" dir="2700000">
                    <a:srgbClr val="000000">
                      <a:alpha val="43000"/>
                    </a:srgbClr>
                  </a:outerShdw>
                </a:effectLst>
                <a:latin typeface="Comic Sans MS"/>
                <a:cs typeface="Comic Sans MS"/>
              </a:rPr>
              <a:t>Rise of the youth culture as they become more outspoken</a:t>
            </a:r>
          </a:p>
          <a:p>
            <a:r>
              <a:rPr lang="en-US" b="1" dirty="0" smtClean="0">
                <a:solidFill>
                  <a:srgbClr val="FFFFFF"/>
                </a:solidFill>
                <a:effectLst>
                  <a:outerShdw blurRad="50800" dist="38100" dir="2700000">
                    <a:srgbClr val="000000">
                      <a:alpha val="43000"/>
                    </a:srgbClr>
                  </a:outerShdw>
                </a:effectLst>
                <a:latin typeface="Comic Sans MS"/>
                <a:cs typeface="Comic Sans MS"/>
              </a:rPr>
              <a:t>The Harlem Renaissance – a literary movement in the 1920s  that fostered a new black cultural identity </a:t>
            </a:r>
            <a:endParaRPr lang="en-US" b="1" dirty="0">
              <a:solidFill>
                <a:srgbClr val="FFFFFF"/>
              </a:solidFill>
              <a:effectLst>
                <a:outerShdw blurRad="50800" dist="38100" dir="2700000">
                  <a:srgbClr val="000000">
                    <a:alpha val="43000"/>
                  </a:srgbClr>
                </a:outerShdw>
              </a:effectLst>
              <a:latin typeface="Comic Sans MS"/>
              <a:cs typeface="Comic Sans MS"/>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descr="kandinsky.black-spot-I.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dirty="0" smtClean="0">
                <a:solidFill>
                  <a:srgbClr val="FFFFFF"/>
                </a:solidFill>
                <a:effectLst>
                  <a:outerShdw blurRad="50800" dist="38100" dir="2700000">
                    <a:srgbClr val="000000">
                      <a:alpha val="43000"/>
                    </a:srgbClr>
                  </a:outerShdw>
                </a:effectLst>
                <a:latin typeface="Marker Felt"/>
                <a:cs typeface="Marker Felt"/>
              </a:rPr>
              <a:t>Modernism: Features of Poetry</a:t>
            </a:r>
            <a:endParaRPr lang="en-US" dirty="0">
              <a:solidFill>
                <a:srgbClr val="FFFFFF"/>
              </a:solidFill>
              <a:effectLst>
                <a:outerShdw blurRad="50800" dist="38100" dir="2700000">
                  <a:srgbClr val="000000">
                    <a:alpha val="43000"/>
                  </a:srgbClr>
                </a:outerShdw>
              </a:effectLst>
              <a:latin typeface="Marker Felt"/>
              <a:cs typeface="Marker Felt"/>
            </a:endParaRPr>
          </a:p>
        </p:txBody>
      </p:sp>
      <p:sp>
        <p:nvSpPr>
          <p:cNvPr id="3" name="Content Placeholder 2"/>
          <p:cNvSpPr>
            <a:spLocks noGrp="1"/>
          </p:cNvSpPr>
          <p:nvPr>
            <p:ph idx="1"/>
          </p:nvPr>
        </p:nvSpPr>
        <p:spPr/>
        <p:txBody>
          <a:bodyPr>
            <a:normAutofit fontScale="85000" lnSpcReduction="10000"/>
          </a:bodyPr>
          <a:lstStyle/>
          <a:p>
            <a:r>
              <a:rPr lang="en-US" b="1" dirty="0" smtClean="0">
                <a:solidFill>
                  <a:srgbClr val="FFFFFF"/>
                </a:solidFill>
                <a:effectLst>
                  <a:outerShdw blurRad="50800" dist="38100" dir="2700000">
                    <a:srgbClr val="000000">
                      <a:alpha val="43000"/>
                    </a:srgbClr>
                  </a:outerShdw>
                </a:effectLst>
                <a:latin typeface="Comic Sans MS"/>
                <a:cs typeface="Comic Sans MS"/>
              </a:rPr>
              <a:t>Use of free verse</a:t>
            </a:r>
          </a:p>
          <a:p>
            <a:r>
              <a:rPr lang="en-US" b="1" dirty="0" smtClean="0">
                <a:solidFill>
                  <a:srgbClr val="FFFFFF"/>
                </a:solidFill>
                <a:effectLst>
                  <a:outerShdw blurRad="50800" dist="38100" dir="2700000">
                    <a:srgbClr val="000000">
                      <a:alpha val="43000"/>
                    </a:srgbClr>
                  </a:outerShdw>
                </a:effectLst>
                <a:latin typeface="Comic Sans MS"/>
                <a:cs typeface="Comic Sans MS"/>
              </a:rPr>
              <a:t>Juxtaposition of ideas rather than consequential exposition</a:t>
            </a:r>
          </a:p>
          <a:p>
            <a:r>
              <a:rPr lang="en-US" b="1" dirty="0" err="1" smtClean="0">
                <a:solidFill>
                  <a:srgbClr val="FFFFFF"/>
                </a:solidFill>
                <a:effectLst>
                  <a:outerShdw blurRad="50800" dist="38100" dir="2700000">
                    <a:srgbClr val="000000">
                      <a:alpha val="43000"/>
                    </a:srgbClr>
                  </a:outerShdw>
                </a:effectLst>
                <a:latin typeface="Comic Sans MS"/>
                <a:cs typeface="Comic Sans MS"/>
              </a:rPr>
              <a:t>Intertextuality</a:t>
            </a:r>
            <a:endParaRPr lang="en-US" b="1" dirty="0" smtClean="0">
              <a:solidFill>
                <a:srgbClr val="FFFFFF"/>
              </a:solidFill>
              <a:effectLst>
                <a:outerShdw blurRad="50800" dist="38100" dir="2700000">
                  <a:srgbClr val="000000">
                    <a:alpha val="43000"/>
                  </a:srgbClr>
                </a:outerShdw>
              </a:effectLst>
              <a:latin typeface="Comic Sans MS"/>
              <a:cs typeface="Comic Sans MS"/>
            </a:endParaRPr>
          </a:p>
          <a:p>
            <a:r>
              <a:rPr lang="en-US" b="1" dirty="0" smtClean="0">
                <a:solidFill>
                  <a:srgbClr val="FFFFFF"/>
                </a:solidFill>
                <a:effectLst>
                  <a:outerShdw blurRad="50800" dist="38100" dir="2700000">
                    <a:srgbClr val="000000">
                      <a:alpha val="43000"/>
                    </a:srgbClr>
                  </a:outerShdw>
                </a:effectLst>
                <a:latin typeface="Comic Sans MS"/>
                <a:cs typeface="Comic Sans MS"/>
              </a:rPr>
              <a:t>Use of allusions and multiple association of words</a:t>
            </a:r>
          </a:p>
          <a:p>
            <a:r>
              <a:rPr lang="en-US" b="1" dirty="0" smtClean="0">
                <a:solidFill>
                  <a:srgbClr val="FFFFFF"/>
                </a:solidFill>
                <a:effectLst>
                  <a:outerShdw blurRad="50800" dist="38100" dir="2700000">
                    <a:srgbClr val="000000">
                      <a:alpha val="43000"/>
                    </a:srgbClr>
                  </a:outerShdw>
                </a:effectLst>
                <a:latin typeface="Comic Sans MS"/>
                <a:cs typeface="Comic Sans MS"/>
              </a:rPr>
              <a:t>Borrowings from other cultures and languages</a:t>
            </a:r>
          </a:p>
          <a:p>
            <a:r>
              <a:rPr lang="en-US" b="1" dirty="0" smtClean="0">
                <a:solidFill>
                  <a:srgbClr val="FFFFFF"/>
                </a:solidFill>
                <a:effectLst>
                  <a:outerShdw blurRad="50800" dist="38100" dir="2700000">
                    <a:srgbClr val="000000">
                      <a:alpha val="43000"/>
                    </a:srgbClr>
                  </a:outerShdw>
                </a:effectLst>
                <a:latin typeface="Comic Sans MS"/>
                <a:cs typeface="Comic Sans MS"/>
              </a:rPr>
              <a:t>Unconventional use of metaphor</a:t>
            </a:r>
          </a:p>
          <a:p>
            <a:r>
              <a:rPr lang="en-US" b="1" dirty="0" smtClean="0">
                <a:solidFill>
                  <a:srgbClr val="FFFFFF"/>
                </a:solidFill>
                <a:effectLst>
                  <a:outerShdw blurRad="50800" dist="38100" dir="2700000">
                    <a:srgbClr val="000000">
                      <a:alpha val="43000"/>
                    </a:srgbClr>
                  </a:outerShdw>
                </a:effectLst>
                <a:latin typeface="Comic Sans MS"/>
                <a:cs typeface="Comic Sans MS"/>
              </a:rPr>
              <a:t>Importance given to sound to convey “the music of ideas”</a:t>
            </a:r>
            <a:endParaRPr lang="en-US" b="1" dirty="0">
              <a:solidFill>
                <a:srgbClr val="FFFFFF"/>
              </a:solidFill>
              <a:effectLst>
                <a:outerShdw blurRad="50800" dist="38100" dir="2700000">
                  <a:srgbClr val="000000">
                    <a:alpha val="43000"/>
                  </a:srgbClr>
                </a:outerShdw>
              </a:effectLst>
              <a:latin typeface="Comic Sans MS"/>
              <a:cs typeface="Comic Sans MS"/>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kandinsky_yellow-red-blue.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noAutofit/>
          </a:bodyPr>
          <a:lstStyle/>
          <a:p>
            <a:r>
              <a:rPr lang="en-US" sz="5400" b="1" dirty="0" smtClean="0">
                <a:solidFill>
                  <a:srgbClr val="FFFFFF"/>
                </a:solidFill>
                <a:effectLst>
                  <a:outerShdw blurRad="50800" dist="38100" dir="2700000">
                    <a:srgbClr val="000000">
                      <a:alpha val="43000"/>
                    </a:srgbClr>
                  </a:outerShdw>
                </a:effectLst>
                <a:latin typeface="Marker Felt"/>
                <a:cs typeface="Marker Felt"/>
              </a:rPr>
              <a:t>Free Verse Poems</a:t>
            </a:r>
            <a:endParaRPr lang="en-US" sz="5400" b="1" dirty="0">
              <a:solidFill>
                <a:srgbClr val="FFFFFF"/>
              </a:solidFill>
              <a:effectLst>
                <a:outerShdw blurRad="50800" dist="38100" dir="2700000">
                  <a:srgbClr val="000000">
                    <a:alpha val="43000"/>
                  </a:srgbClr>
                </a:outerShdw>
              </a:effectLst>
              <a:latin typeface="Marker Felt"/>
              <a:cs typeface="Marker Felt"/>
            </a:endParaRPr>
          </a:p>
        </p:txBody>
      </p:sp>
      <p:sp>
        <p:nvSpPr>
          <p:cNvPr id="3" name="Content Placeholder 2"/>
          <p:cNvSpPr>
            <a:spLocks noGrp="1"/>
          </p:cNvSpPr>
          <p:nvPr>
            <p:ph idx="1"/>
          </p:nvPr>
        </p:nvSpPr>
        <p:spPr/>
        <p:txBody>
          <a:bodyPr/>
          <a:lstStyle/>
          <a:p>
            <a:r>
              <a:rPr lang="en-US" b="1" dirty="0" smtClean="0">
                <a:solidFill>
                  <a:srgbClr val="FFFFFF"/>
                </a:solidFill>
                <a:effectLst>
                  <a:outerShdw dist="38100" dir="2700000">
                    <a:srgbClr val="000000"/>
                  </a:outerShdw>
                </a:effectLst>
                <a:latin typeface="Comic Sans MS"/>
                <a:cs typeface="Comic Sans MS"/>
              </a:rPr>
              <a:t>Use of poetic line</a:t>
            </a:r>
          </a:p>
          <a:p>
            <a:r>
              <a:rPr lang="en-US" b="1" dirty="0" smtClean="0">
                <a:solidFill>
                  <a:srgbClr val="FFFFFF"/>
                </a:solidFill>
                <a:effectLst>
                  <a:outerShdw dist="38100" dir="2700000">
                    <a:srgbClr val="000000"/>
                  </a:outerShdw>
                </a:effectLst>
                <a:latin typeface="Comic Sans MS"/>
                <a:cs typeface="Comic Sans MS"/>
              </a:rPr>
              <a:t>Flexibility of line length</a:t>
            </a:r>
          </a:p>
          <a:p>
            <a:r>
              <a:rPr lang="en-US" b="1" dirty="0" smtClean="0">
                <a:solidFill>
                  <a:srgbClr val="FFFFFF"/>
                </a:solidFill>
                <a:effectLst>
                  <a:outerShdw dist="38100" dir="2700000">
                    <a:srgbClr val="000000"/>
                  </a:outerShdw>
                </a:effectLst>
                <a:latin typeface="Comic Sans MS"/>
                <a:cs typeface="Comic Sans MS"/>
              </a:rPr>
              <a:t>Massive use of alliteration and assonance</a:t>
            </a:r>
          </a:p>
          <a:p>
            <a:r>
              <a:rPr lang="en-US" b="1" dirty="0" smtClean="0">
                <a:solidFill>
                  <a:srgbClr val="FFFFFF"/>
                </a:solidFill>
                <a:effectLst>
                  <a:outerShdw dist="38100" dir="2700000">
                    <a:srgbClr val="000000"/>
                  </a:outerShdw>
                </a:effectLst>
                <a:latin typeface="Comic Sans MS"/>
                <a:cs typeface="Comic Sans MS"/>
              </a:rPr>
              <a:t>No use of traditional </a:t>
            </a:r>
            <a:r>
              <a:rPr lang="en-US" b="1" dirty="0" err="1" smtClean="0">
                <a:solidFill>
                  <a:srgbClr val="FFFFFF"/>
                </a:solidFill>
                <a:effectLst>
                  <a:outerShdw dist="38100" dir="2700000">
                    <a:srgbClr val="000000"/>
                  </a:outerShdw>
                </a:effectLst>
                <a:latin typeface="Comic Sans MS"/>
                <a:cs typeface="Comic Sans MS"/>
              </a:rPr>
              <a:t>metre</a:t>
            </a:r>
            <a:endParaRPr lang="en-US" b="1" dirty="0" smtClean="0">
              <a:solidFill>
                <a:srgbClr val="FFFFFF"/>
              </a:solidFill>
              <a:effectLst>
                <a:outerShdw dist="38100" dir="2700000">
                  <a:srgbClr val="000000"/>
                </a:outerShdw>
              </a:effectLst>
              <a:latin typeface="Comic Sans MS"/>
              <a:cs typeface="Comic Sans MS"/>
            </a:endParaRPr>
          </a:p>
          <a:p>
            <a:r>
              <a:rPr lang="en-US" b="1" dirty="0" smtClean="0">
                <a:solidFill>
                  <a:srgbClr val="FFFFFF"/>
                </a:solidFill>
                <a:effectLst>
                  <a:outerShdw dist="38100" dir="2700000">
                    <a:srgbClr val="000000"/>
                  </a:outerShdw>
                </a:effectLst>
                <a:latin typeface="Comic Sans MS"/>
                <a:cs typeface="Comic Sans MS"/>
              </a:rPr>
              <a:t>No regular rhyme scheme</a:t>
            </a:r>
          </a:p>
          <a:p>
            <a:r>
              <a:rPr lang="en-US" b="1" dirty="0" smtClean="0">
                <a:solidFill>
                  <a:srgbClr val="FFFFFF"/>
                </a:solidFill>
                <a:effectLst>
                  <a:outerShdw dist="38100" dir="2700000">
                    <a:srgbClr val="000000"/>
                  </a:outerShdw>
                </a:effectLst>
                <a:latin typeface="Comic Sans MS"/>
                <a:cs typeface="Comic Sans MS"/>
              </a:rPr>
              <a:t>Use of visual images in distinct lines</a:t>
            </a:r>
            <a:endParaRPr lang="en-US" b="1" dirty="0">
              <a:solidFill>
                <a:srgbClr val="FFFFFF"/>
              </a:solidFill>
              <a:effectLst>
                <a:outerShdw dist="38100" dir="2700000">
                  <a:srgbClr val="000000"/>
                </a:outerShdw>
              </a:effectLst>
              <a:latin typeface="Comic Sans MS"/>
              <a:cs typeface="Comic Sans MS"/>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420</TotalTime>
  <Words>2145</Words>
  <Application>Microsoft Macintosh PowerPoint</Application>
  <PresentationFormat>On-screen Show (4:3)</PresentationFormat>
  <Paragraphs>110</Paragraphs>
  <Slides>15</Slides>
  <Notes>2</Notes>
  <HiddenSlides>0</HiddenSlides>
  <MMClips>0</MMClips>
  <ScaleCrop>false</ScaleCrop>
  <HeadingPairs>
    <vt:vector size="4" baseType="variant">
      <vt:variant>
        <vt:lpstr>Design Template</vt:lpstr>
      </vt:variant>
      <vt:variant>
        <vt:i4>1</vt:i4>
      </vt:variant>
      <vt:variant>
        <vt:lpstr>Slide Titles</vt:lpstr>
      </vt:variant>
      <vt:variant>
        <vt:i4>15</vt:i4>
      </vt:variant>
    </vt:vector>
  </HeadingPairs>
  <TitlesOfParts>
    <vt:vector size="16" baseType="lpstr">
      <vt:lpstr>Office Theme</vt:lpstr>
      <vt:lpstr>Modernism &amp; Poetry</vt:lpstr>
      <vt:lpstr>20th Century</vt:lpstr>
      <vt:lpstr>Modernism: Definition</vt:lpstr>
      <vt:lpstr>Modernism: Movement</vt:lpstr>
      <vt:lpstr>Modernism and Literature</vt:lpstr>
      <vt:lpstr>Ideas in Modernist Works</vt:lpstr>
      <vt:lpstr>Characteristics of Modernism Literature (1900-1950s)</vt:lpstr>
      <vt:lpstr>Modernism: Features of Poetry</vt:lpstr>
      <vt:lpstr>Free Verse Poems</vt:lpstr>
      <vt:lpstr>James Joyce (1882-1941)</vt:lpstr>
      <vt:lpstr>I Hear an Army Charging Upon the Land </vt:lpstr>
      <vt:lpstr>Analysis</vt:lpstr>
      <vt:lpstr>Further Analysis</vt:lpstr>
      <vt:lpstr>Activity: Bingo </vt:lpstr>
      <vt:lpstr>Questions?</vt:lpstr>
    </vt:vector>
  </TitlesOfParts>
  <Company>MNCA</Company>
  <LinksUpToDate>false</LinksUpToDate>
  <SharedDoc>false</SharedDoc>
  <HyperlinksChanged>false</HyperlinksChanged>
  <AppVersion>12.0256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Moderns – James Joyce</dc:title>
  <dc:creator>Marina georges</dc:creator>
  <cp:lastModifiedBy>Marina georges</cp:lastModifiedBy>
  <cp:revision>14</cp:revision>
  <dcterms:created xsi:type="dcterms:W3CDTF">2011-05-11T19:17:25Z</dcterms:created>
  <dcterms:modified xsi:type="dcterms:W3CDTF">2011-05-11T19:18:00Z</dcterms:modified>
</cp:coreProperties>
</file>